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82" r:id="rId3"/>
    <p:sldId id="281" r:id="rId4"/>
    <p:sldId id="258" r:id="rId5"/>
    <p:sldId id="260" r:id="rId6"/>
    <p:sldId id="261" r:id="rId7"/>
    <p:sldId id="288" r:id="rId8"/>
    <p:sldId id="289" r:id="rId9"/>
    <p:sldId id="290" r:id="rId10"/>
    <p:sldId id="291" r:id="rId11"/>
    <p:sldId id="262" r:id="rId12"/>
    <p:sldId id="263" r:id="rId13"/>
    <p:sldId id="264" r:id="rId14"/>
    <p:sldId id="265" r:id="rId15"/>
    <p:sldId id="266" r:id="rId16"/>
    <p:sldId id="267" r:id="rId17"/>
    <p:sldId id="268" r:id="rId18"/>
    <p:sldId id="269" r:id="rId19"/>
    <p:sldId id="270" r:id="rId20"/>
    <p:sldId id="271" r:id="rId21"/>
    <p:sldId id="301" r:id="rId22"/>
    <p:sldId id="273" r:id="rId23"/>
    <p:sldId id="274" r:id="rId24"/>
    <p:sldId id="272" r:id="rId25"/>
    <p:sldId id="275" r:id="rId26"/>
    <p:sldId id="279" r:id="rId27"/>
    <p:sldId id="292" r:id="rId28"/>
    <p:sldId id="283" r:id="rId29"/>
    <p:sldId id="280" r:id="rId30"/>
    <p:sldId id="303" r:id="rId31"/>
    <p:sldId id="286" r:id="rId32"/>
    <p:sldId id="293" r:id="rId33"/>
    <p:sldId id="294" r:id="rId34"/>
    <p:sldId id="296" r:id="rId35"/>
    <p:sldId id="295" r:id="rId36"/>
    <p:sldId id="298" r:id="rId37"/>
    <p:sldId id="299" r:id="rId38"/>
    <p:sldId id="300" r:id="rId39"/>
    <p:sldId id="302" r:id="rId40"/>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78"/>
      </p:cViewPr>
      <p:guideLst>
        <p:guide orient="horz" pos="2160"/>
        <p:guide pos="2880"/>
      </p:guideLst>
    </p:cSldViewPr>
  </p:slideViewPr>
  <p:outlineViewPr>
    <p:cViewPr>
      <p:scale>
        <a:sx n="33" d="100"/>
        <a:sy n="33" d="100"/>
      </p:scale>
      <p:origin x="0" y="59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737B27-5214-4652-B37D-85668D610843}" type="datetimeFigureOut">
              <a:rPr lang="es-AR" smtClean="0"/>
              <a:t>11/12/2018</a:t>
            </a:fld>
            <a:endParaRPr lang="es-AR"/>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930E33-9528-4BCF-9133-6F90A108AE93}" type="slidenum">
              <a:rPr lang="es-AR" smtClean="0"/>
              <a:t>‹Nº›</a:t>
            </a:fld>
            <a:endParaRPr lang="es-AR"/>
          </a:p>
        </p:txBody>
      </p:sp>
    </p:spTree>
    <p:extLst>
      <p:ext uri="{BB962C8B-B14F-4D97-AF65-F5344CB8AC3E}">
        <p14:creationId xmlns:p14="http://schemas.microsoft.com/office/powerpoint/2010/main" val="2372802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A6930E33-9528-4BCF-9133-6F90A108AE93}" type="slidenum">
              <a:rPr lang="es-AR" smtClean="0"/>
              <a:t>8</a:t>
            </a:fld>
            <a:endParaRPr lang="es-AR"/>
          </a:p>
        </p:txBody>
      </p:sp>
    </p:spTree>
    <p:extLst>
      <p:ext uri="{BB962C8B-B14F-4D97-AF65-F5344CB8AC3E}">
        <p14:creationId xmlns:p14="http://schemas.microsoft.com/office/powerpoint/2010/main" val="2387659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A6930E33-9528-4BCF-9133-6F90A108AE93}" type="slidenum">
              <a:rPr lang="es-AR" smtClean="0"/>
              <a:t>20</a:t>
            </a:fld>
            <a:endParaRPr lang="es-AR"/>
          </a:p>
        </p:txBody>
      </p:sp>
    </p:spTree>
    <p:extLst>
      <p:ext uri="{BB962C8B-B14F-4D97-AF65-F5344CB8AC3E}">
        <p14:creationId xmlns:p14="http://schemas.microsoft.com/office/powerpoint/2010/main" val="125884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AR"/>
          </a:p>
        </p:txBody>
      </p:sp>
      <p:sp>
        <p:nvSpPr>
          <p:cNvPr id="4" name="3 Marcador de fecha"/>
          <p:cNvSpPr>
            <a:spLocks noGrp="1"/>
          </p:cNvSpPr>
          <p:nvPr>
            <p:ph type="dt" sz="half" idx="10"/>
          </p:nvPr>
        </p:nvSpPr>
        <p:spPr/>
        <p:txBody>
          <a:bodyPr/>
          <a:lstStyle/>
          <a:p>
            <a:fld id="{DCBBF43C-2678-4D09-A913-7571A8E6F913}" type="datetimeFigureOut">
              <a:rPr lang="es-AR" smtClean="0"/>
              <a:pPr/>
              <a:t>11/12/2018</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E94B8804-7C75-4534-AC1F-6F128F745E17}" type="slidenum">
              <a:rPr lang="es-AR" smtClean="0"/>
              <a:pPr/>
              <a:t>‹Nº›</a:t>
            </a:fld>
            <a:endParaRPr lang="es-A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DCBBF43C-2678-4D09-A913-7571A8E6F913}" type="datetimeFigureOut">
              <a:rPr lang="es-AR" smtClean="0"/>
              <a:pPr/>
              <a:t>11/12/2018</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E94B8804-7C75-4534-AC1F-6F128F745E17}" type="slidenum">
              <a:rPr lang="es-AR" smtClean="0"/>
              <a:pPr/>
              <a:t>‹Nº›</a:t>
            </a:fld>
            <a:endParaRPr lang="es-A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DCBBF43C-2678-4D09-A913-7571A8E6F913}" type="datetimeFigureOut">
              <a:rPr lang="es-AR" smtClean="0"/>
              <a:pPr/>
              <a:t>11/12/2018</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E94B8804-7C75-4534-AC1F-6F128F745E17}" type="slidenum">
              <a:rPr lang="es-AR" smtClean="0"/>
              <a:pPr/>
              <a:t>‹Nº›</a:t>
            </a:fld>
            <a:endParaRPr lang="es-A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DCBBF43C-2678-4D09-A913-7571A8E6F913}" type="datetimeFigureOut">
              <a:rPr lang="es-AR" smtClean="0"/>
              <a:pPr/>
              <a:t>11/12/2018</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E94B8804-7C75-4534-AC1F-6F128F745E17}" type="slidenum">
              <a:rPr lang="es-AR" smtClean="0"/>
              <a:pPr/>
              <a:t>‹Nº›</a:t>
            </a:fld>
            <a:endParaRPr lang="es-A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CBBF43C-2678-4D09-A913-7571A8E6F913}" type="datetimeFigureOut">
              <a:rPr lang="es-AR" smtClean="0"/>
              <a:pPr/>
              <a:t>11/12/2018</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E94B8804-7C75-4534-AC1F-6F128F745E17}" type="slidenum">
              <a:rPr lang="es-AR" smtClean="0"/>
              <a:pPr/>
              <a:t>‹Nº›</a:t>
            </a:fld>
            <a:endParaRPr lang="es-A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fecha"/>
          <p:cNvSpPr>
            <a:spLocks noGrp="1"/>
          </p:cNvSpPr>
          <p:nvPr>
            <p:ph type="dt" sz="half" idx="10"/>
          </p:nvPr>
        </p:nvSpPr>
        <p:spPr/>
        <p:txBody>
          <a:bodyPr/>
          <a:lstStyle/>
          <a:p>
            <a:fld id="{DCBBF43C-2678-4D09-A913-7571A8E6F913}" type="datetimeFigureOut">
              <a:rPr lang="es-AR" smtClean="0"/>
              <a:pPr/>
              <a:t>11/12/2018</a:t>
            </a:fld>
            <a:endParaRPr lang="es-AR" dirty="0"/>
          </a:p>
        </p:txBody>
      </p:sp>
      <p:sp>
        <p:nvSpPr>
          <p:cNvPr id="6" name="5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p:txBody>
          <a:bodyPr/>
          <a:lstStyle/>
          <a:p>
            <a:fld id="{E94B8804-7C75-4534-AC1F-6F128F745E17}" type="slidenum">
              <a:rPr lang="es-AR" smtClean="0"/>
              <a:pPr/>
              <a:t>‹Nº›</a:t>
            </a:fld>
            <a:endParaRPr lang="es-A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6 Marcador de fecha"/>
          <p:cNvSpPr>
            <a:spLocks noGrp="1"/>
          </p:cNvSpPr>
          <p:nvPr>
            <p:ph type="dt" sz="half" idx="10"/>
          </p:nvPr>
        </p:nvSpPr>
        <p:spPr/>
        <p:txBody>
          <a:bodyPr/>
          <a:lstStyle/>
          <a:p>
            <a:fld id="{DCBBF43C-2678-4D09-A913-7571A8E6F913}" type="datetimeFigureOut">
              <a:rPr lang="es-AR" smtClean="0"/>
              <a:pPr/>
              <a:t>11/12/2018</a:t>
            </a:fld>
            <a:endParaRPr lang="es-AR" dirty="0"/>
          </a:p>
        </p:txBody>
      </p:sp>
      <p:sp>
        <p:nvSpPr>
          <p:cNvPr id="8" name="7 Marcador de pie de página"/>
          <p:cNvSpPr>
            <a:spLocks noGrp="1"/>
          </p:cNvSpPr>
          <p:nvPr>
            <p:ph type="ftr" sz="quarter" idx="11"/>
          </p:nvPr>
        </p:nvSpPr>
        <p:spPr/>
        <p:txBody>
          <a:bodyPr/>
          <a:lstStyle/>
          <a:p>
            <a:endParaRPr lang="es-AR" dirty="0"/>
          </a:p>
        </p:txBody>
      </p:sp>
      <p:sp>
        <p:nvSpPr>
          <p:cNvPr id="9" name="8 Marcador de número de diapositiva"/>
          <p:cNvSpPr>
            <a:spLocks noGrp="1"/>
          </p:cNvSpPr>
          <p:nvPr>
            <p:ph type="sldNum" sz="quarter" idx="12"/>
          </p:nvPr>
        </p:nvSpPr>
        <p:spPr/>
        <p:txBody>
          <a:bodyPr/>
          <a:lstStyle/>
          <a:p>
            <a:fld id="{E94B8804-7C75-4534-AC1F-6F128F745E17}" type="slidenum">
              <a:rPr lang="es-AR" smtClean="0"/>
              <a:pPr/>
              <a:t>‹Nº›</a:t>
            </a:fld>
            <a:endParaRPr lang="es-A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fecha"/>
          <p:cNvSpPr>
            <a:spLocks noGrp="1"/>
          </p:cNvSpPr>
          <p:nvPr>
            <p:ph type="dt" sz="half" idx="10"/>
          </p:nvPr>
        </p:nvSpPr>
        <p:spPr/>
        <p:txBody>
          <a:bodyPr/>
          <a:lstStyle/>
          <a:p>
            <a:fld id="{DCBBF43C-2678-4D09-A913-7571A8E6F913}" type="datetimeFigureOut">
              <a:rPr lang="es-AR" smtClean="0"/>
              <a:pPr/>
              <a:t>11/12/2018</a:t>
            </a:fld>
            <a:endParaRPr lang="es-AR" dirty="0"/>
          </a:p>
        </p:txBody>
      </p:sp>
      <p:sp>
        <p:nvSpPr>
          <p:cNvPr id="4" name="3 Marcador de pie de página"/>
          <p:cNvSpPr>
            <a:spLocks noGrp="1"/>
          </p:cNvSpPr>
          <p:nvPr>
            <p:ph type="ftr" sz="quarter" idx="11"/>
          </p:nvPr>
        </p:nvSpPr>
        <p:spPr/>
        <p:txBody>
          <a:bodyPr/>
          <a:lstStyle/>
          <a:p>
            <a:endParaRPr lang="es-AR" dirty="0"/>
          </a:p>
        </p:txBody>
      </p:sp>
      <p:sp>
        <p:nvSpPr>
          <p:cNvPr id="5" name="4 Marcador de número de diapositiva"/>
          <p:cNvSpPr>
            <a:spLocks noGrp="1"/>
          </p:cNvSpPr>
          <p:nvPr>
            <p:ph type="sldNum" sz="quarter" idx="12"/>
          </p:nvPr>
        </p:nvSpPr>
        <p:spPr/>
        <p:txBody>
          <a:bodyPr/>
          <a:lstStyle/>
          <a:p>
            <a:fld id="{E94B8804-7C75-4534-AC1F-6F128F745E17}" type="slidenum">
              <a:rPr lang="es-AR" smtClean="0"/>
              <a:pPr/>
              <a:t>‹Nº›</a:t>
            </a:fld>
            <a:endParaRPr lang="es-A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CBBF43C-2678-4D09-A913-7571A8E6F913}" type="datetimeFigureOut">
              <a:rPr lang="es-AR" smtClean="0"/>
              <a:pPr/>
              <a:t>11/12/2018</a:t>
            </a:fld>
            <a:endParaRPr lang="es-AR" dirty="0"/>
          </a:p>
        </p:txBody>
      </p:sp>
      <p:sp>
        <p:nvSpPr>
          <p:cNvPr id="3" name="2 Marcador de pie de página"/>
          <p:cNvSpPr>
            <a:spLocks noGrp="1"/>
          </p:cNvSpPr>
          <p:nvPr>
            <p:ph type="ftr" sz="quarter" idx="11"/>
          </p:nvPr>
        </p:nvSpPr>
        <p:spPr/>
        <p:txBody>
          <a:bodyPr/>
          <a:lstStyle/>
          <a:p>
            <a:endParaRPr lang="es-AR" dirty="0"/>
          </a:p>
        </p:txBody>
      </p:sp>
      <p:sp>
        <p:nvSpPr>
          <p:cNvPr id="4" name="3 Marcador de número de diapositiva"/>
          <p:cNvSpPr>
            <a:spLocks noGrp="1"/>
          </p:cNvSpPr>
          <p:nvPr>
            <p:ph type="sldNum" sz="quarter" idx="12"/>
          </p:nvPr>
        </p:nvSpPr>
        <p:spPr/>
        <p:txBody>
          <a:bodyPr/>
          <a:lstStyle/>
          <a:p>
            <a:fld id="{E94B8804-7C75-4534-AC1F-6F128F745E17}" type="slidenum">
              <a:rPr lang="es-AR" smtClean="0"/>
              <a:pPr/>
              <a:t>‹Nº›</a:t>
            </a:fld>
            <a:endParaRPr lang="es-A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CBBF43C-2678-4D09-A913-7571A8E6F913}" type="datetimeFigureOut">
              <a:rPr lang="es-AR" smtClean="0"/>
              <a:pPr/>
              <a:t>11/12/2018</a:t>
            </a:fld>
            <a:endParaRPr lang="es-AR" dirty="0"/>
          </a:p>
        </p:txBody>
      </p:sp>
      <p:sp>
        <p:nvSpPr>
          <p:cNvPr id="6" name="5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p:txBody>
          <a:bodyPr/>
          <a:lstStyle/>
          <a:p>
            <a:fld id="{E94B8804-7C75-4534-AC1F-6F128F745E17}" type="slidenum">
              <a:rPr lang="es-AR" smtClean="0"/>
              <a:pPr/>
              <a:t>‹Nº›</a:t>
            </a:fld>
            <a:endParaRPr lang="es-A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CBBF43C-2678-4D09-A913-7571A8E6F913}" type="datetimeFigureOut">
              <a:rPr lang="es-AR" smtClean="0"/>
              <a:pPr/>
              <a:t>11/12/2018</a:t>
            </a:fld>
            <a:endParaRPr lang="es-AR" dirty="0"/>
          </a:p>
        </p:txBody>
      </p:sp>
      <p:sp>
        <p:nvSpPr>
          <p:cNvPr id="6" name="5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p:txBody>
          <a:bodyPr/>
          <a:lstStyle/>
          <a:p>
            <a:fld id="{E94B8804-7C75-4534-AC1F-6F128F745E17}" type="slidenum">
              <a:rPr lang="es-AR" smtClean="0"/>
              <a:pPr/>
              <a:t>‹Nº›</a:t>
            </a:fld>
            <a:endParaRPr lang="es-A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BF43C-2678-4D09-A913-7571A8E6F913}" type="datetimeFigureOut">
              <a:rPr lang="es-AR" smtClean="0"/>
              <a:pPr/>
              <a:t>11/12/2018</a:t>
            </a:fld>
            <a:endParaRPr lang="es-AR"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B8804-7C75-4534-AC1F-6F128F745E17}" type="slidenum">
              <a:rPr lang="es-AR" smtClean="0"/>
              <a:pPr/>
              <a:t>‹Nº›</a:t>
            </a:fld>
            <a:endParaRPr lang="es-A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1700808"/>
            <a:ext cx="9144000" cy="215731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solidFill>
                <a:schemeClr val="tx2">
                  <a:lumMod val="40000"/>
                  <a:lumOff val="60000"/>
                </a:schemeClr>
              </a:solidFill>
            </a:endParaRPr>
          </a:p>
        </p:txBody>
      </p:sp>
      <p:sp>
        <p:nvSpPr>
          <p:cNvPr id="3" name="2 Subtítulo"/>
          <p:cNvSpPr>
            <a:spLocks noGrp="1"/>
          </p:cNvSpPr>
          <p:nvPr>
            <p:ph type="subTitle" idx="1"/>
          </p:nvPr>
        </p:nvSpPr>
        <p:spPr>
          <a:xfrm>
            <a:off x="2831388" y="2198243"/>
            <a:ext cx="6408821" cy="1752600"/>
          </a:xfrm>
        </p:spPr>
        <p:txBody>
          <a:bodyPr/>
          <a:lstStyle/>
          <a:p>
            <a:r>
              <a:rPr lang="es-ES" dirty="0"/>
              <a:t>Prácticas del Lenguaje</a:t>
            </a:r>
          </a:p>
          <a:p>
            <a:r>
              <a:rPr lang="es-ES" dirty="0"/>
              <a:t>Nivel Primario</a:t>
            </a:r>
            <a:endParaRPr lang="es-AR" dirty="0"/>
          </a:p>
        </p:txBody>
      </p:sp>
      <p:grpSp>
        <p:nvGrpSpPr>
          <p:cNvPr id="13" name="Grupo 12"/>
          <p:cNvGrpSpPr/>
          <p:nvPr/>
        </p:nvGrpSpPr>
        <p:grpSpPr>
          <a:xfrm>
            <a:off x="5370366" y="3950843"/>
            <a:ext cx="2140790" cy="2666576"/>
            <a:chOff x="5382724" y="4107569"/>
            <a:chExt cx="2140790" cy="2666576"/>
          </a:xfrm>
        </p:grpSpPr>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7181" y="5497470"/>
              <a:ext cx="1844842" cy="533602"/>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2724" y="4107569"/>
              <a:ext cx="2140790" cy="1656702"/>
            </a:xfrm>
            <a:prstGeom prst="rect">
              <a:avLst/>
            </a:prstGeom>
          </p:spPr>
        </p:pic>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48157" y="6123793"/>
              <a:ext cx="1161342" cy="650352"/>
            </a:xfrm>
            <a:prstGeom prst="rect">
              <a:avLst/>
            </a:prstGeom>
          </p:spPr>
        </p:pic>
      </p:grpSp>
      <p:sp>
        <p:nvSpPr>
          <p:cNvPr id="12" name="Rectángulo 11"/>
          <p:cNvSpPr/>
          <p:nvPr/>
        </p:nvSpPr>
        <p:spPr>
          <a:xfrm>
            <a:off x="-24028" y="-6769"/>
            <a:ext cx="3761551"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solidFill>
                <a:srgbClr val="92D050"/>
              </a:solidFill>
            </a:endParaRPr>
          </a:p>
        </p:txBody>
      </p:sp>
      <p:sp>
        <p:nvSpPr>
          <p:cNvPr id="2" name="1 Título"/>
          <p:cNvSpPr>
            <a:spLocks noGrp="1"/>
          </p:cNvSpPr>
          <p:nvPr>
            <p:ph type="ctrTitle"/>
          </p:nvPr>
        </p:nvSpPr>
        <p:spPr>
          <a:xfrm>
            <a:off x="352389" y="1770858"/>
            <a:ext cx="3385134" cy="1470025"/>
          </a:xfrm>
        </p:spPr>
        <p:txBody>
          <a:bodyPr>
            <a:normAutofit fontScale="90000"/>
          </a:bodyPr>
          <a:lstStyle/>
          <a:p>
            <a:r>
              <a:rPr lang="es-ES" dirty="0"/>
              <a:t>Red de Escuelas de Aprendizaje</a:t>
            </a:r>
            <a:endParaRPr lang="es-A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661281" y="240695"/>
            <a:ext cx="4032450" cy="64807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5" name="1 Título"/>
          <p:cNvSpPr>
            <a:spLocks noGrp="1"/>
          </p:cNvSpPr>
          <p:nvPr>
            <p:ph type="title"/>
          </p:nvPr>
        </p:nvSpPr>
        <p:spPr>
          <a:xfrm>
            <a:off x="1763688" y="-6769"/>
            <a:ext cx="5713239" cy="1143000"/>
          </a:xfrm>
        </p:spPr>
        <p:txBody>
          <a:bodyPr>
            <a:normAutofit/>
          </a:bodyPr>
          <a:lstStyle/>
          <a:p>
            <a:r>
              <a:rPr lang="es-AR" sz="3600" dirty="0">
                <a:solidFill>
                  <a:schemeClr val="bg1"/>
                </a:solidFill>
              </a:rPr>
              <a:t>Autoconocimiento</a:t>
            </a:r>
          </a:p>
        </p:txBody>
      </p:sp>
      <p:sp>
        <p:nvSpPr>
          <p:cNvPr id="6" name="Rectángulo 5"/>
          <p:cNvSpPr/>
          <p:nvPr/>
        </p:nvSpPr>
        <p:spPr>
          <a:xfrm>
            <a:off x="-24027" y="-6769"/>
            <a:ext cx="2181944"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7" name="1 Título"/>
          <p:cNvSpPr txBox="1">
            <a:spLocks/>
          </p:cNvSpPr>
          <p:nvPr/>
        </p:nvSpPr>
        <p:spPr>
          <a:xfrm>
            <a:off x="-24027" y="1628799"/>
            <a:ext cx="2181944" cy="239353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AR" sz="3200" spc="-100" dirty="0">
                <a:solidFill>
                  <a:schemeClr val="bg1"/>
                </a:solidFill>
              </a:rPr>
              <a:t>Capacidades</a:t>
            </a:r>
          </a:p>
        </p:txBody>
      </p:sp>
      <p:sp>
        <p:nvSpPr>
          <p:cNvPr id="8" name="CuadroTexto 7"/>
          <p:cNvSpPr txBox="1"/>
          <p:nvPr/>
        </p:nvSpPr>
        <p:spPr>
          <a:xfrm>
            <a:off x="2633552" y="1021508"/>
            <a:ext cx="6303207" cy="4431983"/>
          </a:xfrm>
          <a:prstGeom prst="rect">
            <a:avLst/>
          </a:prstGeom>
          <a:noFill/>
        </p:spPr>
        <p:txBody>
          <a:bodyPr wrap="square" rtlCol="0">
            <a:spAutoFit/>
          </a:bodyPr>
          <a:lstStyle/>
          <a:p>
            <a:endParaRPr lang="es-AR" sz="2400" dirty="0"/>
          </a:p>
          <a:p>
            <a:endParaRPr lang="es-AR" sz="2400" dirty="0"/>
          </a:p>
          <a:p>
            <a:r>
              <a:rPr lang="es-AR" sz="2400" dirty="0"/>
              <a:t>Es la capacidad de reconocimiento personal, de contacto con uno mismo, de conocimiento de las propias fortalezas y necesidades, de aceptación de sí mismo. Es la confianza en las propias posibilidades. </a:t>
            </a:r>
          </a:p>
          <a:p>
            <a:endParaRPr lang="es-AR" sz="2400" dirty="0"/>
          </a:p>
          <a:p>
            <a:r>
              <a:rPr lang="es-AR" sz="2400" dirty="0"/>
              <a:t>La conciencia, el autoconocimiento desarrolla la inteligencia intrapersonal</a:t>
            </a:r>
            <a:r>
              <a:rPr lang="es-AR" dirty="0"/>
              <a:t>.</a:t>
            </a:r>
          </a:p>
          <a:p>
            <a:pPr fontAlgn="base"/>
            <a:r>
              <a:rPr lang="es-AR" dirty="0"/>
              <a:t> </a:t>
            </a:r>
          </a:p>
          <a:p>
            <a:endParaRPr lang="es-AR" sz="2400" dirty="0"/>
          </a:p>
        </p:txBody>
      </p:sp>
    </p:spTree>
    <p:extLst>
      <p:ext uri="{BB962C8B-B14F-4D97-AF65-F5344CB8AC3E}">
        <p14:creationId xmlns:p14="http://schemas.microsoft.com/office/powerpoint/2010/main" val="4018791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627784" y="188640"/>
            <a:ext cx="2808314" cy="64807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3" name="2 Marcador de contenido"/>
          <p:cNvSpPr>
            <a:spLocks noGrp="1"/>
          </p:cNvSpPr>
          <p:nvPr>
            <p:ph idx="1"/>
          </p:nvPr>
        </p:nvSpPr>
        <p:spPr>
          <a:xfrm>
            <a:off x="2487214" y="1115218"/>
            <a:ext cx="6588224" cy="5482134"/>
          </a:xfrm>
        </p:spPr>
        <p:txBody>
          <a:bodyPr>
            <a:noAutofit/>
          </a:bodyPr>
          <a:lstStyle/>
          <a:p>
            <a:pPr marL="0" lvl="0" indent="0" fontAlgn="base">
              <a:buNone/>
            </a:pPr>
            <a:r>
              <a:rPr lang="es-AR" sz="2400" dirty="0"/>
              <a:t>Se influirá en la comunicación en  la medida en que el lenguaje se desarrolle, profundice y enriquezca.  </a:t>
            </a:r>
          </a:p>
          <a:p>
            <a:pPr marL="0" lvl="0" indent="0" fontAlgn="base">
              <a:buNone/>
            </a:pPr>
            <a:endParaRPr lang="es-AR" sz="2400" dirty="0"/>
          </a:p>
          <a:p>
            <a:pPr marL="0" lvl="0" indent="0" fontAlgn="base">
              <a:buNone/>
            </a:pPr>
            <a:r>
              <a:rPr lang="es-AR" sz="2400" dirty="0"/>
              <a:t>Comprender, desplegar la oralidad, producir distintos tipos de textos y saberlos adecuar al contexto redundará en una mejor inserción del alumno en el mundo y en el vínculo con los demás.</a:t>
            </a:r>
          </a:p>
          <a:p>
            <a:pPr marL="0" indent="0">
              <a:buNone/>
            </a:pPr>
            <a:r>
              <a:rPr lang="es-ES" sz="2400" dirty="0"/>
              <a:t>    </a:t>
            </a:r>
          </a:p>
          <a:p>
            <a:pPr marL="0" indent="0">
              <a:buNone/>
            </a:pPr>
            <a:r>
              <a:rPr lang="es-ES" sz="2400" dirty="0"/>
              <a:t>El lenguaje artístico es una forma de lenguaje que también se trabaja desde la literatura y desde la posibilidad de expresarse creativamente para generar sus propios discursos. </a:t>
            </a:r>
            <a:endParaRPr lang="es-AR" sz="2400" dirty="0"/>
          </a:p>
        </p:txBody>
      </p:sp>
      <p:sp>
        <p:nvSpPr>
          <p:cNvPr id="12" name="CuadroTexto 11"/>
          <p:cNvSpPr txBox="1"/>
          <p:nvPr/>
        </p:nvSpPr>
        <p:spPr>
          <a:xfrm>
            <a:off x="2771802" y="191888"/>
            <a:ext cx="4464494" cy="923330"/>
          </a:xfrm>
          <a:prstGeom prst="rect">
            <a:avLst/>
          </a:prstGeom>
          <a:noFill/>
        </p:spPr>
        <p:txBody>
          <a:bodyPr wrap="square" rtlCol="0">
            <a:spAutoFit/>
          </a:bodyPr>
          <a:lstStyle/>
          <a:p>
            <a:r>
              <a:rPr lang="es-AR" sz="3600" spc="-100" dirty="0">
                <a:solidFill>
                  <a:schemeClr val="bg1"/>
                </a:solidFill>
              </a:rPr>
              <a:t>Comunicación</a:t>
            </a:r>
          </a:p>
          <a:p>
            <a:endParaRPr lang="es-AR" dirty="0"/>
          </a:p>
        </p:txBody>
      </p:sp>
      <p:sp>
        <p:nvSpPr>
          <p:cNvPr id="14" name="Rectángulo 13"/>
          <p:cNvSpPr/>
          <p:nvPr/>
        </p:nvSpPr>
        <p:spPr>
          <a:xfrm>
            <a:off x="-24027" y="-6769"/>
            <a:ext cx="2181944"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5" name="1 Título"/>
          <p:cNvSpPr txBox="1">
            <a:spLocks/>
          </p:cNvSpPr>
          <p:nvPr/>
        </p:nvSpPr>
        <p:spPr>
          <a:xfrm>
            <a:off x="-24027" y="1628799"/>
            <a:ext cx="2181944" cy="239353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AR" sz="3200" spc="-100" dirty="0">
                <a:solidFill>
                  <a:schemeClr val="bg1"/>
                </a:solidFill>
              </a:rPr>
              <a:t>Capacidades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676963" y="1424436"/>
            <a:ext cx="5855477" cy="5195789"/>
          </a:xfrm>
        </p:spPr>
        <p:txBody>
          <a:bodyPr>
            <a:normAutofit fontScale="92500" lnSpcReduction="10000"/>
          </a:bodyPr>
          <a:lstStyle/>
          <a:p>
            <a:pPr>
              <a:lnSpc>
                <a:spcPct val="110000"/>
              </a:lnSpc>
              <a:buNone/>
            </a:pPr>
            <a:r>
              <a:rPr lang="es-AR" sz="2800" dirty="0"/>
              <a:t> Se propone desarrollarla</a:t>
            </a:r>
          </a:p>
          <a:p>
            <a:pPr>
              <a:lnSpc>
                <a:spcPct val="110000"/>
              </a:lnSpc>
              <a:buNone/>
            </a:pPr>
            <a:endParaRPr lang="es-AR" sz="2800" dirty="0"/>
          </a:p>
          <a:p>
            <a:pPr>
              <a:lnSpc>
                <a:spcPct val="110000"/>
              </a:lnSpc>
            </a:pPr>
            <a:r>
              <a:rPr lang="es-AR" sz="2800" dirty="0"/>
              <a:t>aprendiendo a escuchar a los demás con respeto</a:t>
            </a:r>
          </a:p>
          <a:p>
            <a:pPr>
              <a:lnSpc>
                <a:spcPct val="110000"/>
              </a:lnSpc>
            </a:pPr>
            <a:endParaRPr lang="es-AR" sz="2800" dirty="0"/>
          </a:p>
          <a:p>
            <a:pPr>
              <a:lnSpc>
                <a:spcPct val="110000"/>
              </a:lnSpc>
            </a:pPr>
            <a:r>
              <a:rPr lang="es-AR" sz="2800" dirty="0"/>
              <a:t>a trabajar en grupos, cooperativamente</a:t>
            </a:r>
          </a:p>
          <a:p>
            <a:pPr>
              <a:lnSpc>
                <a:spcPct val="110000"/>
              </a:lnSpc>
            </a:pPr>
            <a:endParaRPr lang="es-AR" sz="2800" dirty="0"/>
          </a:p>
          <a:p>
            <a:pPr>
              <a:lnSpc>
                <a:spcPct val="110000"/>
              </a:lnSpc>
            </a:pPr>
            <a:r>
              <a:rPr lang="es-AR" sz="2800" dirty="0"/>
              <a:t>a reconocer la importancia de los otros y la influencia que tienen las palabras y los discursos en el entorno que los rodea.</a:t>
            </a:r>
          </a:p>
          <a:p>
            <a:endParaRPr lang="es-AR" dirty="0"/>
          </a:p>
        </p:txBody>
      </p:sp>
      <p:sp>
        <p:nvSpPr>
          <p:cNvPr id="7" name="Rectángulo 6"/>
          <p:cNvSpPr/>
          <p:nvPr/>
        </p:nvSpPr>
        <p:spPr>
          <a:xfrm>
            <a:off x="2676963" y="404664"/>
            <a:ext cx="3623229" cy="64807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1547664" y="328961"/>
            <a:ext cx="5976664" cy="778098"/>
          </a:xfrm>
        </p:spPr>
        <p:txBody>
          <a:bodyPr>
            <a:normAutofit/>
          </a:bodyPr>
          <a:lstStyle/>
          <a:p>
            <a:r>
              <a:rPr lang="es-AR" sz="3600" dirty="0">
                <a:solidFill>
                  <a:schemeClr val="bg1"/>
                </a:solidFill>
              </a:rPr>
              <a:t>Conciencia social</a:t>
            </a:r>
          </a:p>
        </p:txBody>
      </p:sp>
      <p:sp>
        <p:nvSpPr>
          <p:cNvPr id="11" name="Rectángulo 10"/>
          <p:cNvSpPr/>
          <p:nvPr/>
        </p:nvSpPr>
        <p:spPr>
          <a:xfrm>
            <a:off x="-24027" y="-6769"/>
            <a:ext cx="2181944"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2" name="1 Título"/>
          <p:cNvSpPr txBox="1">
            <a:spLocks/>
          </p:cNvSpPr>
          <p:nvPr/>
        </p:nvSpPr>
        <p:spPr>
          <a:xfrm>
            <a:off x="-24027" y="1628800"/>
            <a:ext cx="2181944" cy="239353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AR" sz="3200" spc="-100" dirty="0">
                <a:solidFill>
                  <a:schemeClr val="bg1"/>
                </a:solidFill>
              </a:rPr>
              <a:t>Capacidades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483768" y="1600200"/>
            <a:ext cx="6203032" cy="4997152"/>
          </a:xfrm>
        </p:spPr>
        <p:txBody>
          <a:bodyPr>
            <a:normAutofit lnSpcReduction="10000"/>
          </a:bodyPr>
          <a:lstStyle/>
          <a:p>
            <a:pPr marL="0" indent="0">
              <a:lnSpc>
                <a:spcPct val="110000"/>
              </a:lnSpc>
              <a:buNone/>
            </a:pPr>
            <a:r>
              <a:rPr lang="es-AR" sz="2600" dirty="0"/>
              <a:t>El lenguaje y la literatura implican estar dialogando con uno mismo u otros y esto presenta una visión del mundo y del hombre.</a:t>
            </a:r>
          </a:p>
          <a:p>
            <a:pPr marL="0" indent="0">
              <a:lnSpc>
                <a:spcPct val="110000"/>
              </a:lnSpc>
              <a:buNone/>
            </a:pPr>
            <a:endParaRPr lang="es-AR" sz="2600" dirty="0"/>
          </a:p>
          <a:p>
            <a:pPr marL="0" indent="0">
              <a:lnSpc>
                <a:spcPct val="110000"/>
              </a:lnSpc>
              <a:buNone/>
            </a:pPr>
            <a:r>
              <a:rPr lang="es-AR" sz="2600" dirty="0"/>
              <a:t>Esta práctica provoca la reacción y creación de una postura ante esas perspectivas. </a:t>
            </a:r>
          </a:p>
          <a:p>
            <a:pPr marL="0" indent="0">
              <a:lnSpc>
                <a:spcPct val="110000"/>
              </a:lnSpc>
              <a:buNone/>
            </a:pPr>
            <a:endParaRPr lang="es-AR" sz="2600" dirty="0"/>
          </a:p>
          <a:p>
            <a:pPr marL="0" lvl="0" indent="0">
              <a:lnSpc>
                <a:spcPct val="110000"/>
              </a:lnSpc>
              <a:buNone/>
            </a:pPr>
            <a:r>
              <a:rPr lang="es-AR" sz="2600" dirty="0"/>
              <a:t>Toda práctica lingüística supone de alguna manera una toma de conciencia y un pensamiento crítico</a:t>
            </a:r>
            <a:r>
              <a:rPr lang="es-AR" dirty="0"/>
              <a:t>.</a:t>
            </a:r>
          </a:p>
          <a:p>
            <a:endParaRPr lang="es-AR" dirty="0"/>
          </a:p>
        </p:txBody>
      </p:sp>
      <p:sp>
        <p:nvSpPr>
          <p:cNvPr id="7" name="Rectángulo 6"/>
          <p:cNvSpPr/>
          <p:nvPr/>
        </p:nvSpPr>
        <p:spPr>
          <a:xfrm>
            <a:off x="2627784" y="404664"/>
            <a:ext cx="3960440" cy="64807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2647927" y="339651"/>
            <a:ext cx="4248472" cy="778098"/>
          </a:xfrm>
        </p:spPr>
        <p:txBody>
          <a:bodyPr>
            <a:normAutofit/>
          </a:bodyPr>
          <a:lstStyle/>
          <a:p>
            <a:pPr algn="l"/>
            <a:r>
              <a:rPr lang="es-AR" sz="3600" dirty="0">
                <a:solidFill>
                  <a:schemeClr val="bg1"/>
                </a:solidFill>
              </a:rPr>
              <a:t>Pensamiento crítico</a:t>
            </a:r>
          </a:p>
        </p:txBody>
      </p:sp>
      <p:sp>
        <p:nvSpPr>
          <p:cNvPr id="10" name="Rectángulo 9"/>
          <p:cNvSpPr/>
          <p:nvPr/>
        </p:nvSpPr>
        <p:spPr>
          <a:xfrm>
            <a:off x="-24027" y="-6769"/>
            <a:ext cx="2181944"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1" name="1 Título"/>
          <p:cNvSpPr txBox="1">
            <a:spLocks/>
          </p:cNvSpPr>
          <p:nvPr/>
        </p:nvSpPr>
        <p:spPr>
          <a:xfrm>
            <a:off x="-24027" y="1600199"/>
            <a:ext cx="2181944" cy="242213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AR" sz="3200" spc="-100" dirty="0">
                <a:solidFill>
                  <a:schemeClr val="bg1"/>
                </a:solidFill>
              </a:rPr>
              <a:t>Capacidades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483768" y="1136232"/>
            <a:ext cx="6660232" cy="5715000"/>
          </a:xfrm>
        </p:spPr>
        <p:txBody>
          <a:bodyPr>
            <a:normAutofit fontScale="40000" lnSpcReduction="20000"/>
          </a:bodyPr>
          <a:lstStyle/>
          <a:p>
            <a:pPr marL="0" indent="0" fontAlgn="base">
              <a:lnSpc>
                <a:spcPct val="120000"/>
              </a:lnSpc>
              <a:buNone/>
            </a:pPr>
            <a:r>
              <a:rPr lang="es-AR" sz="5500" dirty="0"/>
              <a:t>El área de Prácticas del Lenguaje tiene como objeto de estudio el lenguaje desde distintas perspectivas. </a:t>
            </a:r>
          </a:p>
          <a:p>
            <a:pPr marL="0" indent="0" fontAlgn="base">
              <a:lnSpc>
                <a:spcPct val="120000"/>
              </a:lnSpc>
              <a:buNone/>
            </a:pPr>
            <a:endParaRPr lang="es-AR" sz="5500" dirty="0"/>
          </a:p>
          <a:p>
            <a:pPr marL="0" lvl="0" indent="0" fontAlgn="base">
              <a:lnSpc>
                <a:spcPct val="120000"/>
              </a:lnSpc>
              <a:buNone/>
            </a:pPr>
            <a:r>
              <a:rPr lang="es-AR" sz="5500" dirty="0"/>
              <a:t>Ampliar las posibilidades de expresión oral y escrita permite  ser más precisos en su léxico, descubrir el valor de las palabras y sus distintas connotaciones. </a:t>
            </a:r>
          </a:p>
          <a:p>
            <a:pPr marL="0" lvl="0" indent="0" fontAlgn="base">
              <a:lnSpc>
                <a:spcPct val="120000"/>
              </a:lnSpc>
              <a:buNone/>
            </a:pPr>
            <a:endParaRPr lang="es-AR" sz="5500" dirty="0"/>
          </a:p>
          <a:p>
            <a:pPr marL="0" lvl="0" indent="0" fontAlgn="base">
              <a:lnSpc>
                <a:spcPct val="120000"/>
              </a:lnSpc>
              <a:buNone/>
            </a:pPr>
            <a:r>
              <a:rPr lang="es-AR" sz="5500" dirty="0"/>
              <a:t>Enriquecer el campo semántico  mejora las posibilidades de expresar lo que se piensa y siente.</a:t>
            </a:r>
          </a:p>
          <a:p>
            <a:pPr marL="0" lvl="0" indent="0" fontAlgn="base">
              <a:lnSpc>
                <a:spcPct val="120000"/>
              </a:lnSpc>
              <a:buNone/>
            </a:pPr>
            <a:endParaRPr lang="es-AR" sz="5500" dirty="0"/>
          </a:p>
          <a:p>
            <a:pPr marL="0" indent="0" fontAlgn="base">
              <a:lnSpc>
                <a:spcPct val="120000"/>
              </a:lnSpc>
              <a:buNone/>
            </a:pPr>
            <a:r>
              <a:rPr lang="es-AR" sz="5500" dirty="0"/>
              <a:t>Poder definirse a través de su propio lenguaje. </a:t>
            </a:r>
          </a:p>
          <a:p>
            <a:pPr marL="0" indent="0" fontAlgn="base">
              <a:lnSpc>
                <a:spcPct val="120000"/>
              </a:lnSpc>
              <a:buNone/>
            </a:pPr>
            <a:endParaRPr lang="es-AR" sz="5500" dirty="0"/>
          </a:p>
          <a:p>
            <a:pPr marL="0" indent="0" fontAlgn="base">
              <a:lnSpc>
                <a:spcPct val="120000"/>
              </a:lnSpc>
              <a:buNone/>
            </a:pPr>
            <a:r>
              <a:rPr lang="es-AR" sz="5500" dirty="0"/>
              <a:t>Identificarse con personajes, sentir empatía o no favorece el autoconocimiento </a:t>
            </a:r>
          </a:p>
          <a:p>
            <a:endParaRPr lang="es-AR" dirty="0"/>
          </a:p>
        </p:txBody>
      </p:sp>
      <p:sp>
        <p:nvSpPr>
          <p:cNvPr id="6" name="Rectángulo 5"/>
          <p:cNvSpPr/>
          <p:nvPr/>
        </p:nvSpPr>
        <p:spPr>
          <a:xfrm>
            <a:off x="2661281" y="240695"/>
            <a:ext cx="4032450" cy="64807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1763688" y="-6769"/>
            <a:ext cx="5713239" cy="1143000"/>
          </a:xfrm>
        </p:spPr>
        <p:txBody>
          <a:bodyPr>
            <a:normAutofit/>
          </a:bodyPr>
          <a:lstStyle/>
          <a:p>
            <a:r>
              <a:rPr lang="es-AR" sz="3600" dirty="0">
                <a:solidFill>
                  <a:schemeClr val="bg1"/>
                </a:solidFill>
              </a:rPr>
              <a:t>Autoconocimiento</a:t>
            </a:r>
          </a:p>
        </p:txBody>
      </p:sp>
      <p:sp>
        <p:nvSpPr>
          <p:cNvPr id="9" name="Rectángulo 8"/>
          <p:cNvSpPr/>
          <p:nvPr/>
        </p:nvSpPr>
        <p:spPr>
          <a:xfrm>
            <a:off x="-24027" y="-6769"/>
            <a:ext cx="2181944"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0" name="1 Título"/>
          <p:cNvSpPr txBox="1">
            <a:spLocks/>
          </p:cNvSpPr>
          <p:nvPr/>
        </p:nvSpPr>
        <p:spPr>
          <a:xfrm>
            <a:off x="-24027" y="1628799"/>
            <a:ext cx="2181944" cy="239353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AR" sz="3200" spc="-100" dirty="0">
                <a:solidFill>
                  <a:schemeClr val="bg1"/>
                </a:solidFill>
              </a:rPr>
              <a:t>Capacidades</a:t>
            </a:r>
          </a:p>
          <a:p>
            <a:endParaRPr lang="es-AR" sz="3200" spc="-100"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627784" y="1374866"/>
            <a:ext cx="6516216" cy="5476366"/>
          </a:xfrm>
        </p:spPr>
        <p:txBody>
          <a:bodyPr>
            <a:normAutofit fontScale="85000" lnSpcReduction="20000"/>
          </a:bodyPr>
          <a:lstStyle/>
          <a:p>
            <a:pPr marL="0" indent="0" algn="just" fontAlgn="base">
              <a:buNone/>
            </a:pPr>
            <a:r>
              <a:rPr lang="es-AR" dirty="0"/>
              <a:t>Es la capacidad para manejar las emociones de forma apropiada. </a:t>
            </a:r>
          </a:p>
          <a:p>
            <a:pPr marL="0" indent="0" algn="just" fontAlgn="base">
              <a:buNone/>
            </a:pPr>
            <a:endParaRPr lang="es-AR" dirty="0"/>
          </a:p>
          <a:p>
            <a:pPr marL="0" indent="0" algn="just" fontAlgn="base">
              <a:buNone/>
            </a:pPr>
            <a:r>
              <a:rPr lang="es-AR" dirty="0"/>
              <a:t>Supone poseer una serie de habilidades que permiten a la persona hacerse cargo de la situación, tomar decisiones entre alternativas posibles y reaccionar de manera controlada antes las diversas situaciones de la vida. </a:t>
            </a:r>
          </a:p>
          <a:p>
            <a:pPr marL="0" indent="0" algn="just" fontAlgn="base">
              <a:buNone/>
            </a:pPr>
            <a:endParaRPr lang="es-AR" dirty="0"/>
          </a:p>
          <a:p>
            <a:pPr marL="0" indent="0" algn="just" fontAlgn="base">
              <a:buNone/>
            </a:pPr>
            <a:r>
              <a:rPr lang="es-AR" dirty="0"/>
              <a:t>Esta capacidad permite a cada apersona gestionar sus emociones, encauzarlas para minimizar el impacto negativo en cada uno y en los demás. </a:t>
            </a:r>
          </a:p>
          <a:p>
            <a:pPr marL="0" indent="0">
              <a:buNone/>
            </a:pPr>
            <a:r>
              <a:rPr lang="es-ES" sz="5500" dirty="0"/>
              <a:t> </a:t>
            </a:r>
            <a:endParaRPr lang="es-AR" sz="5500" dirty="0"/>
          </a:p>
          <a:p>
            <a:endParaRPr lang="es-AR" dirty="0"/>
          </a:p>
        </p:txBody>
      </p:sp>
      <p:sp>
        <p:nvSpPr>
          <p:cNvPr id="4" name="Rectángulo 3"/>
          <p:cNvSpPr/>
          <p:nvPr/>
        </p:nvSpPr>
        <p:spPr>
          <a:xfrm>
            <a:off x="2627784" y="505907"/>
            <a:ext cx="4464498" cy="64807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2771800" y="231865"/>
            <a:ext cx="5410946" cy="1143000"/>
          </a:xfrm>
        </p:spPr>
        <p:txBody>
          <a:bodyPr>
            <a:normAutofit/>
          </a:bodyPr>
          <a:lstStyle/>
          <a:p>
            <a:pPr algn="l"/>
            <a:r>
              <a:rPr lang="es-AR" sz="3600" dirty="0">
                <a:solidFill>
                  <a:schemeClr val="bg1"/>
                </a:solidFill>
              </a:rPr>
              <a:t>Regulación emocional</a:t>
            </a:r>
          </a:p>
        </p:txBody>
      </p:sp>
      <p:sp>
        <p:nvSpPr>
          <p:cNvPr id="9" name="Rectángulo 8"/>
          <p:cNvSpPr/>
          <p:nvPr/>
        </p:nvSpPr>
        <p:spPr>
          <a:xfrm>
            <a:off x="-24027" y="-6769"/>
            <a:ext cx="2181944"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0" name="1 Título"/>
          <p:cNvSpPr txBox="1">
            <a:spLocks/>
          </p:cNvSpPr>
          <p:nvPr/>
        </p:nvSpPr>
        <p:spPr>
          <a:xfrm>
            <a:off x="-24027" y="1600199"/>
            <a:ext cx="2181944" cy="242213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AR" sz="3200" spc="-100" dirty="0">
                <a:solidFill>
                  <a:schemeClr val="bg1"/>
                </a:solidFill>
              </a:rPr>
              <a:t>Capacidades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o 11"/>
          <p:cNvGrpSpPr/>
          <p:nvPr/>
        </p:nvGrpSpPr>
        <p:grpSpPr>
          <a:xfrm>
            <a:off x="-24027" y="-6769"/>
            <a:ext cx="2291772" cy="6858000"/>
            <a:chOff x="-24027" y="-6769"/>
            <a:chExt cx="2291772" cy="6858000"/>
          </a:xfrm>
          <a:solidFill>
            <a:srgbClr val="00B050"/>
          </a:solidFill>
        </p:grpSpPr>
        <p:sp>
          <p:nvSpPr>
            <p:cNvPr id="8" name="Rectángulo 7"/>
            <p:cNvSpPr/>
            <p:nvPr/>
          </p:nvSpPr>
          <p:spPr>
            <a:xfrm>
              <a:off x="-24027" y="-6769"/>
              <a:ext cx="229177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50000"/>
                </a:lnSpc>
              </a:pPr>
              <a:endParaRPr lang="es-AR" dirty="0"/>
            </a:p>
          </p:txBody>
        </p:sp>
        <p:sp>
          <p:nvSpPr>
            <p:cNvPr id="9" name="1 Título"/>
            <p:cNvSpPr txBox="1">
              <a:spLocks/>
            </p:cNvSpPr>
            <p:nvPr/>
          </p:nvSpPr>
          <p:spPr>
            <a:xfrm>
              <a:off x="-24027" y="1628799"/>
              <a:ext cx="2291772" cy="2393531"/>
            </a:xfrm>
            <a:prstGeom prst="rect">
              <a:avLst/>
            </a:prstGeom>
            <a:grpFill/>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Esquema </a:t>
              </a:r>
            </a:p>
            <a:p>
              <a:pPr>
                <a:lnSpc>
                  <a:spcPct val="150000"/>
                </a:lnSpc>
              </a:pPr>
              <a:r>
                <a:rPr lang="es-AR" sz="3200" spc="-100" dirty="0">
                  <a:solidFill>
                    <a:schemeClr val="bg1"/>
                  </a:solidFill>
                </a:rPr>
                <a:t>de la RED</a:t>
              </a:r>
            </a:p>
            <a:p>
              <a:pPr>
                <a:lnSpc>
                  <a:spcPct val="150000"/>
                </a:lnSpc>
              </a:pPr>
              <a:endParaRPr lang="es-AR" sz="3200" spc="-100" dirty="0">
                <a:solidFill>
                  <a:schemeClr val="bg1"/>
                </a:solidFill>
              </a:endParaRPr>
            </a:p>
          </p:txBody>
        </p:sp>
      </p:grpSp>
      <p:pic>
        <p:nvPicPr>
          <p:cNvPr id="14" name="Imagen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382" y="795300"/>
            <a:ext cx="6840760" cy="5486071"/>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236804" y="243408"/>
            <a:ext cx="6876255" cy="6858000"/>
          </a:xfrm>
        </p:spPr>
        <p:txBody>
          <a:bodyPr>
            <a:noAutofit/>
          </a:bodyPr>
          <a:lstStyle/>
          <a:p>
            <a:pPr lvl="0" fontAlgn="base"/>
            <a:r>
              <a:rPr lang="es-AR" sz="2200" dirty="0"/>
              <a:t>Liderar la experiencia de Prácticas del Lenguaje en su escuela. </a:t>
            </a:r>
          </a:p>
          <a:p>
            <a:pPr lvl="0" fontAlgn="base"/>
            <a:r>
              <a:rPr lang="es-AR" sz="2200" dirty="0"/>
              <a:t>Trabajar junto al equipo directivo</a:t>
            </a:r>
          </a:p>
          <a:p>
            <a:pPr lvl="0" fontAlgn="base"/>
            <a:r>
              <a:rPr lang="es-AR" sz="2200" dirty="0"/>
              <a:t>Entusiasmar, animar y acompañar a docentes y alumnos.</a:t>
            </a:r>
          </a:p>
          <a:p>
            <a:pPr lvl="0" fontAlgn="base"/>
            <a:r>
              <a:rPr lang="es-AR" sz="2200" dirty="0"/>
              <a:t>Generar red dentro y fuera de la escuela fomentando el intercambio y el trabajo en equipo.</a:t>
            </a:r>
          </a:p>
          <a:p>
            <a:pPr lvl="0" fontAlgn="base"/>
            <a:r>
              <a:rPr lang="es-AR" sz="2200" dirty="0"/>
              <a:t>Dejarse acompañar por los capacitadores y otros referentes de la Red.</a:t>
            </a:r>
          </a:p>
          <a:p>
            <a:pPr lvl="0" fontAlgn="base"/>
            <a:r>
              <a:rPr lang="es-AR" sz="2200" dirty="0"/>
              <a:t>Sociabilizar los aprendizajes de cada capacitación.</a:t>
            </a:r>
          </a:p>
          <a:p>
            <a:pPr lvl="0" fontAlgn="base"/>
            <a:r>
              <a:rPr lang="es-AR" sz="2200" dirty="0"/>
              <a:t>Encontrar junto con los capacitadores estrategias para facilitar su trabajo.</a:t>
            </a:r>
          </a:p>
          <a:p>
            <a:pPr lvl="0" fontAlgn="base"/>
            <a:r>
              <a:rPr lang="es-AR" sz="2200" dirty="0"/>
              <a:t>Familiarizarse con los materiales e instrumentos compartidos.</a:t>
            </a:r>
          </a:p>
          <a:p>
            <a:pPr lvl="0" fontAlgn="base"/>
            <a:r>
              <a:rPr lang="es-AR" sz="2200" dirty="0"/>
              <a:t>Compartir sus experiencias con los capacitadores y responsables de la Red para poder resolver dificultades.</a:t>
            </a:r>
          </a:p>
          <a:p>
            <a:r>
              <a:rPr lang="es-ES" sz="2200" dirty="0"/>
              <a:t>Acordar modos de reflejar el trabajo de las escuelas</a:t>
            </a:r>
            <a:endParaRPr lang="es-AR" sz="2200" dirty="0"/>
          </a:p>
        </p:txBody>
      </p:sp>
      <p:sp>
        <p:nvSpPr>
          <p:cNvPr id="5" name="Rectángulo 4"/>
          <p:cNvSpPr/>
          <p:nvPr/>
        </p:nvSpPr>
        <p:spPr>
          <a:xfrm>
            <a:off x="-24027" y="-6769"/>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6" name="1 Título"/>
          <p:cNvSpPr txBox="1">
            <a:spLocks/>
          </p:cNvSpPr>
          <p:nvPr/>
        </p:nvSpPr>
        <p:spPr>
          <a:xfrm>
            <a:off x="-24027" y="1628799"/>
            <a:ext cx="2291772" cy="239353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Rol del REFERENTE</a:t>
            </a:r>
          </a:p>
          <a:p>
            <a:endParaRPr lang="es-AR" sz="3200" spc="-100"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483768" y="5373216"/>
            <a:ext cx="6264696" cy="9361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 name="2 Marcador de contenido"/>
          <p:cNvSpPr>
            <a:spLocks noGrp="1"/>
          </p:cNvSpPr>
          <p:nvPr>
            <p:ph idx="1"/>
          </p:nvPr>
        </p:nvSpPr>
        <p:spPr>
          <a:xfrm>
            <a:off x="2555776" y="449288"/>
            <a:ext cx="6408712" cy="6408712"/>
          </a:xfrm>
        </p:spPr>
        <p:txBody>
          <a:bodyPr>
            <a:normAutofit/>
          </a:bodyPr>
          <a:lstStyle/>
          <a:p>
            <a:r>
              <a:rPr lang="es-AR" sz="2400" dirty="0"/>
              <a:t>Guión mensual: se encontrarán  contenidos y actividades para multiplicar en su escuela. Anexos.</a:t>
            </a:r>
          </a:p>
          <a:p>
            <a:endParaRPr lang="es-AR" sz="2400" dirty="0"/>
          </a:p>
          <a:p>
            <a:r>
              <a:rPr lang="es-AR" sz="2400" dirty="0"/>
              <a:t> Propuestas de actividades para realizar en las aulas. </a:t>
            </a:r>
          </a:p>
          <a:p>
            <a:endParaRPr lang="es-AR" sz="2400" dirty="0"/>
          </a:p>
          <a:p>
            <a:r>
              <a:rPr lang="es-AR" sz="2400" dirty="0"/>
              <a:t>Otros materiales en la Plataforma de la Red</a:t>
            </a:r>
          </a:p>
          <a:p>
            <a:endParaRPr lang="es-AR" sz="2400" dirty="0"/>
          </a:p>
          <a:p>
            <a:r>
              <a:rPr lang="es-AR" sz="2400" dirty="0"/>
              <a:t>Power point en la Plataforma para que los docentes puedan consultar </a:t>
            </a:r>
          </a:p>
          <a:p>
            <a:endParaRPr lang="es-AR" sz="2400" dirty="0"/>
          </a:p>
          <a:p>
            <a:pPr marL="0">
              <a:buNone/>
            </a:pPr>
            <a:r>
              <a:rPr lang="es-AR" sz="2400" dirty="0"/>
              <a:t>El docente podrá adaptarlos a los contenidos que estuviera trabajando en ese momento.</a:t>
            </a:r>
          </a:p>
          <a:p>
            <a:endParaRPr lang="es-AR" dirty="0"/>
          </a:p>
        </p:txBody>
      </p:sp>
      <p:sp>
        <p:nvSpPr>
          <p:cNvPr id="5" name="Rectángulo 4"/>
          <p:cNvSpPr/>
          <p:nvPr/>
        </p:nvSpPr>
        <p:spPr>
          <a:xfrm>
            <a:off x="-24027" y="-6769"/>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6" name="1 Título"/>
          <p:cNvSpPr txBox="1">
            <a:spLocks/>
          </p:cNvSpPr>
          <p:nvPr/>
        </p:nvSpPr>
        <p:spPr>
          <a:xfrm>
            <a:off x="-24027" y="1628799"/>
            <a:ext cx="2291772" cy="239353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Materiales para el REFERENTE</a:t>
            </a:r>
          </a:p>
          <a:p>
            <a:endParaRPr lang="es-AR" sz="3200" spc="-100"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771800" y="980728"/>
            <a:ext cx="6192688" cy="5145435"/>
          </a:xfrm>
        </p:spPr>
        <p:txBody>
          <a:bodyPr>
            <a:normAutofit fontScale="92500" lnSpcReduction="10000"/>
          </a:bodyPr>
          <a:lstStyle/>
          <a:p>
            <a:r>
              <a:rPr lang="es-AR" sz="2600" dirty="0"/>
              <a:t>Grupo de mails</a:t>
            </a:r>
          </a:p>
          <a:p>
            <a:endParaRPr lang="es-AR" sz="2600" dirty="0"/>
          </a:p>
          <a:p>
            <a:pPr lvl="0"/>
            <a:r>
              <a:rPr lang="es-AR" sz="2600" dirty="0"/>
              <a:t>Plataforma con: </a:t>
            </a:r>
          </a:p>
          <a:p>
            <a:pPr lvl="0">
              <a:buNone/>
            </a:pPr>
            <a:endParaRPr lang="es-AR" sz="2600" dirty="0"/>
          </a:p>
          <a:p>
            <a:pPr lvl="1">
              <a:buNone/>
            </a:pPr>
            <a:r>
              <a:rPr lang="es-ES" sz="2600" dirty="0"/>
              <a:t>Fundamentos del área</a:t>
            </a:r>
            <a:endParaRPr lang="es-AR" sz="2600" dirty="0"/>
          </a:p>
          <a:p>
            <a:pPr lvl="1">
              <a:buNone/>
            </a:pPr>
            <a:r>
              <a:rPr lang="es-ES" sz="2600" dirty="0"/>
              <a:t>Lineamientos generales</a:t>
            </a:r>
            <a:endParaRPr lang="es-AR" sz="2600" dirty="0"/>
          </a:p>
          <a:p>
            <a:pPr lvl="1">
              <a:buNone/>
            </a:pPr>
            <a:r>
              <a:rPr lang="es-ES" sz="2600" dirty="0"/>
              <a:t>Programa</a:t>
            </a:r>
            <a:endParaRPr lang="es-AR" sz="2600" dirty="0"/>
          </a:p>
          <a:p>
            <a:pPr lvl="1">
              <a:buNone/>
            </a:pPr>
            <a:r>
              <a:rPr lang="es-ES" sz="2600" dirty="0"/>
              <a:t>Contenidos mensuales </a:t>
            </a:r>
            <a:endParaRPr lang="es-AR" sz="2600" dirty="0"/>
          </a:p>
          <a:p>
            <a:pPr lvl="1">
              <a:buNone/>
            </a:pPr>
            <a:r>
              <a:rPr lang="es-ES" sz="2600" dirty="0"/>
              <a:t>Bibliografía</a:t>
            </a:r>
            <a:endParaRPr lang="es-AR" sz="2600" dirty="0"/>
          </a:p>
          <a:p>
            <a:pPr lvl="1">
              <a:buNone/>
            </a:pPr>
            <a:r>
              <a:rPr lang="es-ES" sz="2600" dirty="0"/>
              <a:t>Rúbricas de evaluación</a:t>
            </a:r>
            <a:endParaRPr lang="es-AR" sz="2600" dirty="0"/>
          </a:p>
          <a:p>
            <a:pPr lvl="1">
              <a:buNone/>
            </a:pPr>
            <a:r>
              <a:rPr lang="es-ES" sz="2600" dirty="0"/>
              <a:t>Guiones mensuales de los referentes</a:t>
            </a:r>
            <a:endParaRPr lang="es-AR" sz="2600" dirty="0"/>
          </a:p>
          <a:p>
            <a:pPr lvl="1">
              <a:buNone/>
            </a:pPr>
            <a:r>
              <a:rPr lang="es-ES" sz="2600" dirty="0"/>
              <a:t>Actividades y estrategias para los docentes </a:t>
            </a:r>
            <a:endParaRPr lang="es-AR" sz="2600" dirty="0"/>
          </a:p>
          <a:p>
            <a:pPr>
              <a:buNone/>
            </a:pPr>
            <a:endParaRPr lang="es-AR" dirty="0"/>
          </a:p>
        </p:txBody>
      </p:sp>
      <p:sp>
        <p:nvSpPr>
          <p:cNvPr id="5" name="Rectángulo 4"/>
          <p:cNvSpPr/>
          <p:nvPr/>
        </p:nvSpPr>
        <p:spPr>
          <a:xfrm>
            <a:off x="-24027" y="-6769"/>
            <a:ext cx="2435786"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6" name="1 Título"/>
          <p:cNvSpPr txBox="1">
            <a:spLocks/>
          </p:cNvSpPr>
          <p:nvPr/>
        </p:nvSpPr>
        <p:spPr>
          <a:xfrm>
            <a:off x="-24028" y="1628799"/>
            <a:ext cx="2435787" cy="239353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Canales de comunicación</a:t>
            </a:r>
          </a:p>
          <a:p>
            <a:endParaRPr lang="es-AR" sz="3200" spc="-1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827584" y="-6769"/>
            <a:ext cx="4104456" cy="437187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solidFill>
                <a:srgbClr val="92D050"/>
              </a:solidFill>
            </a:endParaRPr>
          </a:p>
        </p:txBody>
      </p:sp>
      <p:sp>
        <p:nvSpPr>
          <p:cNvPr id="4" name="Rectángulo 3"/>
          <p:cNvSpPr/>
          <p:nvPr/>
        </p:nvSpPr>
        <p:spPr>
          <a:xfrm>
            <a:off x="0" y="692696"/>
            <a:ext cx="9144000" cy="215731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solidFill>
                <a:schemeClr val="tx2">
                  <a:lumMod val="40000"/>
                  <a:lumOff val="60000"/>
                </a:schemeClr>
              </a:solidFill>
            </a:endParaRPr>
          </a:p>
        </p:txBody>
      </p:sp>
      <p:sp>
        <p:nvSpPr>
          <p:cNvPr id="3" name="Marcador de contenido 2"/>
          <p:cNvSpPr>
            <a:spLocks noGrp="1"/>
          </p:cNvSpPr>
          <p:nvPr>
            <p:ph idx="1"/>
          </p:nvPr>
        </p:nvSpPr>
        <p:spPr>
          <a:xfrm>
            <a:off x="1115616" y="1196752"/>
            <a:ext cx="7128792" cy="4929411"/>
          </a:xfrm>
        </p:spPr>
        <p:txBody>
          <a:bodyPr/>
          <a:lstStyle/>
          <a:p>
            <a:pPr marL="0" indent="0">
              <a:buNone/>
            </a:pPr>
            <a:r>
              <a:rPr lang="es-AR" b="1" dirty="0">
                <a:solidFill>
                  <a:schemeClr val="accent5">
                    <a:lumMod val="50000"/>
                  </a:schemeClr>
                </a:solidFill>
              </a:rPr>
              <a:t>Prácticas de comprensión y producción en modalidades oral y escrita</a:t>
            </a:r>
            <a:endParaRPr lang="es-AR" dirty="0">
              <a:solidFill>
                <a:schemeClr val="accent5">
                  <a:lumMod val="50000"/>
                </a:schemeClr>
              </a:solidFill>
            </a:endParaRPr>
          </a:p>
          <a:p>
            <a:pPr marL="0" indent="0">
              <a:buNone/>
            </a:pPr>
            <a:r>
              <a:rPr lang="es-AR" b="1" dirty="0">
                <a:solidFill>
                  <a:srgbClr val="00B050"/>
                </a:solidFill>
              </a:rPr>
              <a:t> </a:t>
            </a:r>
            <a:endParaRPr lang="es-AR" dirty="0">
              <a:solidFill>
                <a:srgbClr val="00B050"/>
              </a:solidFill>
            </a:endParaRPr>
          </a:p>
          <a:p>
            <a:pPr marL="0" indent="0">
              <a:buNone/>
            </a:pPr>
            <a:endParaRPr lang="es-AR" b="1" dirty="0">
              <a:solidFill>
                <a:srgbClr val="00B050"/>
              </a:solidFill>
            </a:endParaRPr>
          </a:p>
          <a:p>
            <a:pPr marL="0" indent="0">
              <a:buNone/>
            </a:pPr>
            <a:r>
              <a:rPr lang="es-AR" b="1" dirty="0">
                <a:solidFill>
                  <a:schemeClr val="bg1"/>
                </a:solidFill>
              </a:rPr>
              <a:t>1° Guión: Abril 2018</a:t>
            </a:r>
            <a:endParaRPr lang="es-AR" dirty="0">
              <a:solidFill>
                <a:schemeClr val="bg1"/>
              </a:solidFill>
            </a:endParaRPr>
          </a:p>
          <a:p>
            <a:pPr marL="0" indent="0">
              <a:buNone/>
            </a:pPr>
            <a:r>
              <a:rPr lang="es-AR" b="1" dirty="0">
                <a:solidFill>
                  <a:srgbClr val="00B050"/>
                </a:solidFill>
              </a:rPr>
              <a:t> </a:t>
            </a:r>
            <a:endParaRPr lang="es-AR" dirty="0">
              <a:solidFill>
                <a:srgbClr val="00B050"/>
              </a:solidFill>
            </a:endParaRPr>
          </a:p>
          <a:p>
            <a:pPr marL="720000" lvl="1" indent="0">
              <a:buNone/>
            </a:pPr>
            <a:r>
              <a:rPr lang="es-AR" b="1" dirty="0">
                <a:solidFill>
                  <a:srgbClr val="00B050"/>
                </a:solidFill>
              </a:rPr>
              <a:t>Propuesta para el desarrollo de la comprensión y producción en el contexto de una secuencia didáctica</a:t>
            </a:r>
            <a:endParaRPr lang="es-AR" dirty="0">
              <a:solidFill>
                <a:srgbClr val="00B050"/>
              </a:solidFill>
            </a:endParaRPr>
          </a:p>
          <a:p>
            <a:endParaRPr lang="es-AR" dirty="0"/>
          </a:p>
        </p:txBody>
      </p:sp>
    </p:spTree>
    <p:extLst>
      <p:ext uri="{BB962C8B-B14F-4D97-AF65-F5344CB8AC3E}">
        <p14:creationId xmlns:p14="http://schemas.microsoft.com/office/powerpoint/2010/main" val="1039191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483768" y="188640"/>
            <a:ext cx="6203032" cy="5976664"/>
          </a:xfrm>
        </p:spPr>
        <p:txBody>
          <a:bodyPr>
            <a:normAutofit lnSpcReduction="10000"/>
          </a:bodyPr>
          <a:lstStyle/>
          <a:p>
            <a:pPr lvl="0"/>
            <a:r>
              <a:rPr lang="es-AR" sz="2300" dirty="0"/>
              <a:t>Multiplicar la capacitación en su escuela.</a:t>
            </a:r>
          </a:p>
          <a:p>
            <a:pPr lvl="0"/>
            <a:endParaRPr lang="es-AR" sz="2300" dirty="0"/>
          </a:p>
          <a:p>
            <a:pPr lvl="0"/>
            <a:r>
              <a:rPr lang="es-AR" sz="2300" dirty="0"/>
              <a:t>Orientar y ayudar a los docentes a realizar las actividades propuestas.</a:t>
            </a:r>
          </a:p>
          <a:p>
            <a:pPr lvl="0"/>
            <a:endParaRPr lang="es-AR" sz="2300" dirty="0"/>
          </a:p>
          <a:p>
            <a:pPr lvl="0"/>
            <a:r>
              <a:rPr lang="es-AR" sz="2300" dirty="0"/>
              <a:t>Retransmitir inquietudes de los docentes.</a:t>
            </a:r>
          </a:p>
          <a:p>
            <a:pPr lvl="0"/>
            <a:endParaRPr lang="es-AR" sz="2300" dirty="0"/>
          </a:p>
          <a:p>
            <a:pPr lvl="0"/>
            <a:r>
              <a:rPr lang="es-AR" sz="2300" dirty="0"/>
              <a:t>Responder una encuesta sobre la capacitación mensual recibida.</a:t>
            </a:r>
          </a:p>
          <a:p>
            <a:pPr lvl="0"/>
            <a:endParaRPr lang="es-AR" sz="2300" dirty="0"/>
          </a:p>
          <a:p>
            <a:pPr lvl="0"/>
            <a:r>
              <a:rPr lang="es-AR" sz="2300" dirty="0"/>
              <a:t>Completar una hoja de reflexión sobre su trabajo en la escuela.</a:t>
            </a:r>
          </a:p>
          <a:p>
            <a:pPr lvl="0"/>
            <a:endParaRPr lang="es-AR" sz="2300" dirty="0"/>
          </a:p>
          <a:p>
            <a:pPr lvl="0"/>
            <a:r>
              <a:rPr lang="es-AR" sz="2300" dirty="0"/>
              <a:t>Recolectar actividades representativas para generar un</a:t>
            </a:r>
            <a:r>
              <a:rPr lang="es-AR" sz="2300" b="1" dirty="0"/>
              <a:t> porfolio.</a:t>
            </a:r>
          </a:p>
          <a:p>
            <a:pPr lvl="0"/>
            <a:endParaRPr lang="es-AR" b="1" dirty="0"/>
          </a:p>
          <a:p>
            <a:pPr lvl="0">
              <a:buNone/>
            </a:pPr>
            <a:endParaRPr lang="es-AR" sz="2600" dirty="0"/>
          </a:p>
          <a:p>
            <a:endParaRPr lang="es-AR" dirty="0"/>
          </a:p>
        </p:txBody>
      </p:sp>
      <p:sp>
        <p:nvSpPr>
          <p:cNvPr id="5" name="Rectángulo 4"/>
          <p:cNvSpPr/>
          <p:nvPr/>
        </p:nvSpPr>
        <p:spPr>
          <a:xfrm>
            <a:off x="-24027" y="-6769"/>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6" name="1 Título"/>
          <p:cNvSpPr txBox="1">
            <a:spLocks/>
          </p:cNvSpPr>
          <p:nvPr/>
        </p:nvSpPr>
        <p:spPr>
          <a:xfrm>
            <a:off x="-24027" y="1628799"/>
            <a:ext cx="2291772" cy="3384377"/>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AR" sz="3500" spc="-100" dirty="0">
                <a:solidFill>
                  <a:schemeClr val="bg1"/>
                </a:solidFill>
              </a:rPr>
              <a:t>Tareas mensuales del REFERENTE</a:t>
            </a:r>
          </a:p>
          <a:p>
            <a:endParaRPr lang="es-AR" sz="3200" spc="-100"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A0A14F4-D522-4589-97B9-D6EB59C13A6E}"/>
              </a:ext>
            </a:extLst>
          </p:cNvPr>
          <p:cNvSpPr>
            <a:spLocks noGrp="1"/>
          </p:cNvSpPr>
          <p:nvPr>
            <p:ph idx="1"/>
          </p:nvPr>
        </p:nvSpPr>
        <p:spPr>
          <a:xfrm>
            <a:off x="2843808" y="332656"/>
            <a:ext cx="5842992" cy="6120680"/>
          </a:xfrm>
        </p:spPr>
        <p:txBody>
          <a:bodyPr>
            <a:normAutofit fontScale="70000" lnSpcReduction="20000"/>
          </a:bodyPr>
          <a:lstStyle/>
          <a:p>
            <a:pPr>
              <a:buFont typeface="Arial" charset="0"/>
              <a:buChar char="•"/>
              <a:defRPr/>
            </a:pPr>
            <a:r>
              <a:rPr lang="es-AR" dirty="0"/>
              <a:t>Colección de trabajos producidos por los estudiantes que revelan su progreso durante un cierto tiempo. Es un instrumento que posibilita mostrar distintos aspectos de aquello que se está aprendiendo. Permite integrar conocimientos en un proceso.</a:t>
            </a:r>
          </a:p>
          <a:p>
            <a:pPr>
              <a:buFont typeface="Arial" charset="0"/>
              <a:buChar char="•"/>
              <a:defRPr/>
            </a:pPr>
            <a:r>
              <a:rPr lang="es-AR" dirty="0"/>
              <a:t>Cómo realizar el porfolio:</a:t>
            </a:r>
          </a:p>
          <a:p>
            <a:pPr marL="0" indent="0">
              <a:spcAft>
                <a:spcPts val="600"/>
              </a:spcAft>
              <a:buFont typeface="Arial" charset="0"/>
              <a:buNone/>
              <a:defRPr/>
            </a:pPr>
            <a:r>
              <a:rPr lang="es-AR" dirty="0"/>
              <a:t>	1.    Cada mes elegir de cada curso un trabajo representativo en el que se explicite algunos de los contenidos y estrategias incorporados por el docente a su práctica de enseñanza.</a:t>
            </a:r>
          </a:p>
          <a:p>
            <a:pPr marL="0" indent="0">
              <a:spcAft>
                <a:spcPts val="600"/>
              </a:spcAft>
              <a:buFont typeface="Arial" charset="0"/>
              <a:buNone/>
              <a:defRPr/>
            </a:pPr>
            <a:r>
              <a:rPr lang="es-AR" dirty="0"/>
              <a:t>	2.    Armar una carpeta de trabajos mensuales, comentarios, fotos, etc. para conservar en la escuela y poder realizar un seguimiento del proceso.</a:t>
            </a:r>
          </a:p>
          <a:p>
            <a:pPr marL="0" indent="0">
              <a:spcAft>
                <a:spcPts val="600"/>
              </a:spcAft>
              <a:buFont typeface="Arial" charset="0"/>
              <a:buNone/>
              <a:defRPr/>
            </a:pPr>
            <a:r>
              <a:rPr lang="es-AR" dirty="0"/>
              <a:t>	3.    Subir los archivos a la plataforma para que la Red pueda beneficiarse con la experiencia.</a:t>
            </a:r>
          </a:p>
          <a:p>
            <a:pPr marL="0" indent="0">
              <a:buNone/>
            </a:pPr>
            <a:endParaRPr lang="es-AR" dirty="0"/>
          </a:p>
        </p:txBody>
      </p:sp>
      <p:sp>
        <p:nvSpPr>
          <p:cNvPr id="4" name="Rectángulo 3">
            <a:extLst>
              <a:ext uri="{FF2B5EF4-FFF2-40B4-BE49-F238E27FC236}">
                <a16:creationId xmlns:a16="http://schemas.microsoft.com/office/drawing/2014/main" id="{B0601AFE-9B27-4B36-A462-9813378FB3CF}"/>
              </a:ext>
            </a:extLst>
          </p:cNvPr>
          <p:cNvSpPr/>
          <p:nvPr/>
        </p:nvSpPr>
        <p:spPr>
          <a:xfrm>
            <a:off x="-24027" y="-6769"/>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3200" spc="-100" dirty="0">
                <a:solidFill>
                  <a:schemeClr val="bg1"/>
                </a:solidFill>
              </a:rPr>
              <a:t>Porfolio</a:t>
            </a:r>
            <a:endParaRPr lang="es-AR" sz="3200" dirty="0"/>
          </a:p>
        </p:txBody>
      </p:sp>
    </p:spTree>
    <p:extLst>
      <p:ext uri="{BB962C8B-B14F-4D97-AF65-F5344CB8AC3E}">
        <p14:creationId xmlns:p14="http://schemas.microsoft.com/office/powerpoint/2010/main" val="4262335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411760" y="116632"/>
            <a:ext cx="6552728" cy="6715563"/>
          </a:xfrm>
        </p:spPr>
        <p:txBody>
          <a:bodyPr>
            <a:normAutofit fontScale="85000" lnSpcReduction="10000"/>
          </a:bodyPr>
          <a:lstStyle/>
          <a:p>
            <a:pPr>
              <a:lnSpc>
                <a:spcPct val="120000"/>
              </a:lnSpc>
            </a:pPr>
            <a:r>
              <a:rPr lang="es-AR" sz="3300" dirty="0"/>
              <a:t>Replantear el abordaje del área de Prácticas del Lenguaje a fin de que pueda integrarse con otras disciplinas</a:t>
            </a:r>
          </a:p>
          <a:p>
            <a:pPr marL="0" indent="0">
              <a:lnSpc>
                <a:spcPct val="120000"/>
              </a:lnSpc>
              <a:buNone/>
            </a:pPr>
            <a:endParaRPr lang="es-AR" sz="3300" dirty="0"/>
          </a:p>
          <a:p>
            <a:pPr>
              <a:lnSpc>
                <a:spcPct val="120000"/>
              </a:lnSpc>
            </a:pPr>
            <a:r>
              <a:rPr lang="es-AR" sz="3300" dirty="0"/>
              <a:t>Considerarlo transversal a las demás áreas </a:t>
            </a:r>
          </a:p>
          <a:p>
            <a:pPr>
              <a:lnSpc>
                <a:spcPct val="120000"/>
              </a:lnSpc>
            </a:pPr>
            <a:endParaRPr lang="es-AR" sz="3300" dirty="0"/>
          </a:p>
          <a:p>
            <a:pPr>
              <a:lnSpc>
                <a:spcPct val="120000"/>
              </a:lnSpc>
            </a:pPr>
            <a:r>
              <a:rPr lang="es-AR" sz="3300" dirty="0"/>
              <a:t>Participar en los  proyectos propuestos para ser abordados de manera integral. ( ABP)</a:t>
            </a:r>
          </a:p>
          <a:p>
            <a:pPr>
              <a:lnSpc>
                <a:spcPct val="120000"/>
              </a:lnSpc>
            </a:pPr>
            <a:endParaRPr lang="es-AR" sz="3300" dirty="0"/>
          </a:p>
          <a:p>
            <a:pPr>
              <a:lnSpc>
                <a:spcPct val="120000"/>
              </a:lnSpc>
            </a:pPr>
            <a:r>
              <a:rPr lang="es-AR" sz="3300" dirty="0"/>
              <a:t>Proponer herramientas para  el aprendizaje de la lengua y la literatura.</a:t>
            </a:r>
          </a:p>
          <a:p>
            <a:pPr>
              <a:lnSpc>
                <a:spcPct val="120000"/>
              </a:lnSpc>
            </a:pPr>
            <a:endParaRPr lang="es-AR" sz="3100" dirty="0"/>
          </a:p>
          <a:p>
            <a:endParaRPr lang="es-AR" dirty="0"/>
          </a:p>
          <a:p>
            <a:endParaRPr lang="es-AR" dirty="0"/>
          </a:p>
          <a:p>
            <a:endParaRPr lang="es-AR" dirty="0"/>
          </a:p>
          <a:p>
            <a:endParaRPr lang="es-AR" dirty="0"/>
          </a:p>
          <a:p>
            <a:endParaRPr lang="es-AR" dirty="0"/>
          </a:p>
          <a:p>
            <a:endParaRPr lang="es-AR" dirty="0"/>
          </a:p>
        </p:txBody>
      </p:sp>
      <p:sp>
        <p:nvSpPr>
          <p:cNvPr id="5" name="Rectángulo 4"/>
          <p:cNvSpPr/>
          <p:nvPr/>
        </p:nvSpPr>
        <p:spPr>
          <a:xfrm>
            <a:off x="-24027" y="-6769"/>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6" name="1 Título"/>
          <p:cNvSpPr txBox="1">
            <a:spLocks/>
          </p:cNvSpPr>
          <p:nvPr/>
        </p:nvSpPr>
        <p:spPr>
          <a:xfrm>
            <a:off x="-24027" y="1628799"/>
            <a:ext cx="2291772" cy="239353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Propuesta de Prácticas del Lenguaje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627785" y="2432906"/>
            <a:ext cx="1584176" cy="43204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solidFill>
                <a:schemeClr val="accent1">
                  <a:lumMod val="75000"/>
                </a:schemeClr>
              </a:solidFill>
            </a:endParaRPr>
          </a:p>
        </p:txBody>
      </p:sp>
      <p:sp>
        <p:nvSpPr>
          <p:cNvPr id="9" name="Rectángulo 8"/>
          <p:cNvSpPr/>
          <p:nvPr/>
        </p:nvSpPr>
        <p:spPr>
          <a:xfrm>
            <a:off x="2627785" y="5013176"/>
            <a:ext cx="1368152" cy="43204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solidFill>
                <a:schemeClr val="accent1">
                  <a:lumMod val="75000"/>
                </a:schemeClr>
              </a:solidFill>
            </a:endParaRPr>
          </a:p>
        </p:txBody>
      </p:sp>
      <p:sp>
        <p:nvSpPr>
          <p:cNvPr id="7" name="Rectángulo 6"/>
          <p:cNvSpPr/>
          <p:nvPr/>
        </p:nvSpPr>
        <p:spPr>
          <a:xfrm>
            <a:off x="2627785" y="553689"/>
            <a:ext cx="1368152" cy="45943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solidFill>
                <a:schemeClr val="accent1">
                  <a:lumMod val="75000"/>
                </a:schemeClr>
              </a:solidFill>
            </a:endParaRPr>
          </a:p>
        </p:txBody>
      </p:sp>
      <p:sp>
        <p:nvSpPr>
          <p:cNvPr id="3" name="2 Marcador de contenido"/>
          <p:cNvSpPr>
            <a:spLocks noGrp="1"/>
          </p:cNvSpPr>
          <p:nvPr>
            <p:ph idx="1"/>
          </p:nvPr>
        </p:nvSpPr>
        <p:spPr>
          <a:xfrm>
            <a:off x="2627784" y="576064"/>
            <a:ext cx="6336704" cy="6669360"/>
          </a:xfrm>
        </p:spPr>
        <p:txBody>
          <a:bodyPr>
            <a:normAutofit fontScale="70000" lnSpcReduction="20000"/>
          </a:bodyPr>
          <a:lstStyle/>
          <a:p>
            <a:pPr marL="0" lvl="0" indent="0">
              <a:lnSpc>
                <a:spcPct val="120000"/>
              </a:lnSpc>
              <a:buNone/>
            </a:pPr>
            <a:r>
              <a:rPr lang="es-ES" dirty="0">
                <a:solidFill>
                  <a:schemeClr val="bg1"/>
                </a:solidFill>
              </a:rPr>
              <a:t>Integrada</a:t>
            </a:r>
            <a:r>
              <a:rPr lang="es-ES" dirty="0"/>
              <a:t>  </a:t>
            </a:r>
          </a:p>
          <a:p>
            <a:pPr marL="0" lvl="0" indent="0">
              <a:lnSpc>
                <a:spcPct val="120000"/>
              </a:lnSpc>
              <a:buNone/>
            </a:pPr>
            <a:r>
              <a:rPr lang="es-ES" dirty="0"/>
              <a:t>significa que Prácticas del Lenguaje trabajará de manera relacionada los contenidos propios del área entre sí y con las otras áreas. </a:t>
            </a:r>
          </a:p>
          <a:p>
            <a:pPr marL="0" lvl="0" indent="0">
              <a:lnSpc>
                <a:spcPct val="120000"/>
              </a:lnSpc>
              <a:buNone/>
            </a:pPr>
            <a:endParaRPr lang="es-AR" dirty="0"/>
          </a:p>
          <a:p>
            <a:pPr marL="0" lvl="0" indent="0">
              <a:lnSpc>
                <a:spcPct val="120000"/>
              </a:lnSpc>
              <a:buNone/>
            </a:pPr>
            <a:r>
              <a:rPr lang="es-ES" dirty="0">
                <a:solidFill>
                  <a:schemeClr val="bg1"/>
                </a:solidFill>
              </a:rPr>
              <a:t>Sistemática</a:t>
            </a:r>
            <a:r>
              <a:rPr lang="es-ES" dirty="0"/>
              <a:t>  </a:t>
            </a:r>
          </a:p>
          <a:p>
            <a:pPr marL="0" lvl="0" indent="0">
              <a:lnSpc>
                <a:spcPct val="120000"/>
              </a:lnSpc>
              <a:buNone/>
            </a:pPr>
            <a:r>
              <a:rPr lang="es-ES" dirty="0"/>
              <a:t>supone un trabajo metódico y gradual de manera tal que el alumno pueda reconocer las propuestas presentadas con anterioridad y desde allí incorporar y desarrollar estrategias para abordar los nuevos temas que le sean planteados.</a:t>
            </a:r>
          </a:p>
          <a:p>
            <a:pPr marL="0" lvl="0" indent="0">
              <a:lnSpc>
                <a:spcPct val="120000"/>
              </a:lnSpc>
              <a:buNone/>
            </a:pPr>
            <a:endParaRPr lang="es-AR" dirty="0"/>
          </a:p>
          <a:p>
            <a:pPr marL="0" lvl="0" indent="0">
              <a:lnSpc>
                <a:spcPct val="120000"/>
              </a:lnSpc>
              <a:buNone/>
            </a:pPr>
            <a:r>
              <a:rPr lang="es-ES" dirty="0">
                <a:solidFill>
                  <a:schemeClr val="bg1"/>
                </a:solidFill>
              </a:rPr>
              <a:t>Sostenida</a:t>
            </a:r>
            <a:r>
              <a:rPr lang="es-ES" dirty="0"/>
              <a:t>  </a:t>
            </a:r>
          </a:p>
          <a:p>
            <a:pPr marL="0" lvl="0" indent="0">
              <a:lnSpc>
                <a:spcPct val="120000"/>
              </a:lnSpc>
              <a:buNone/>
            </a:pPr>
            <a:r>
              <a:rPr lang="es-ES" dirty="0"/>
              <a:t>implica que las propuestas se mantienen en el tiempo y habilitan los procesos heterogéneos de los alumnos en el aprendizaje.</a:t>
            </a:r>
            <a:endParaRPr lang="es-AR" dirty="0"/>
          </a:p>
          <a:p>
            <a:pPr marL="0" indent="0">
              <a:buNone/>
            </a:pPr>
            <a:endParaRPr lang="es-AR" dirty="0"/>
          </a:p>
        </p:txBody>
      </p:sp>
      <p:sp>
        <p:nvSpPr>
          <p:cNvPr id="4" name="Rectángulo 3"/>
          <p:cNvSpPr/>
          <p:nvPr/>
        </p:nvSpPr>
        <p:spPr>
          <a:xfrm>
            <a:off x="0" y="0"/>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5" name="1 Título"/>
          <p:cNvSpPr txBox="1">
            <a:spLocks/>
          </p:cNvSpPr>
          <p:nvPr/>
        </p:nvSpPr>
        <p:spPr>
          <a:xfrm>
            <a:off x="0" y="1628800"/>
            <a:ext cx="2291772" cy="240030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Modalidad de trabajo</a:t>
            </a:r>
          </a:p>
          <a:p>
            <a:endParaRPr lang="es-AR" sz="3200" spc="-100"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3059832" y="1628799"/>
            <a:ext cx="5328593" cy="1446929"/>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3" name="2 Marcador de contenido"/>
          <p:cNvSpPr>
            <a:spLocks noGrp="1"/>
          </p:cNvSpPr>
          <p:nvPr>
            <p:ph idx="1"/>
          </p:nvPr>
        </p:nvSpPr>
        <p:spPr>
          <a:xfrm>
            <a:off x="2843808" y="764704"/>
            <a:ext cx="5760640" cy="5670318"/>
          </a:xfrm>
        </p:spPr>
        <p:txBody>
          <a:bodyPr>
            <a:normAutofit/>
          </a:bodyPr>
          <a:lstStyle/>
          <a:p>
            <a:r>
              <a:rPr lang="es-AR" sz="2400" b="1" dirty="0"/>
              <a:t>Ejes </a:t>
            </a:r>
          </a:p>
          <a:p>
            <a:pPr marL="0" indent="0">
              <a:buNone/>
            </a:pPr>
            <a:endParaRPr lang="es-AR" sz="2400" dirty="0"/>
          </a:p>
          <a:p>
            <a:pPr marL="400050" lvl="1" indent="0">
              <a:lnSpc>
                <a:spcPct val="110000"/>
              </a:lnSpc>
              <a:buNone/>
            </a:pPr>
            <a:r>
              <a:rPr lang="es-AR" sz="2400" dirty="0"/>
              <a:t>La </a:t>
            </a:r>
            <a:r>
              <a:rPr lang="es-AR" sz="2400" b="1" dirty="0"/>
              <a:t>comprensión y la producción </a:t>
            </a:r>
            <a:r>
              <a:rPr lang="es-AR" sz="2400" dirty="0"/>
              <a:t>de textos en sus modalidades oral y escrita como ejes transversales</a:t>
            </a:r>
          </a:p>
          <a:p>
            <a:pPr marL="0" indent="0">
              <a:buNone/>
            </a:pPr>
            <a:endParaRPr lang="es-AR" sz="2400" dirty="0"/>
          </a:p>
          <a:p>
            <a:pPr marL="0" indent="0">
              <a:buNone/>
            </a:pPr>
            <a:endParaRPr lang="es-AR" sz="2400" dirty="0"/>
          </a:p>
          <a:p>
            <a:r>
              <a:rPr lang="es-AR" sz="2400" dirty="0"/>
              <a:t>Partir del conocimiento y la reflexión metacognitiva de las capacidades que subyacen a estos procesos.</a:t>
            </a:r>
          </a:p>
        </p:txBody>
      </p:sp>
      <p:sp>
        <p:nvSpPr>
          <p:cNvPr id="4" name="Rectángulo 3"/>
          <p:cNvSpPr/>
          <p:nvPr/>
        </p:nvSpPr>
        <p:spPr>
          <a:xfrm>
            <a:off x="-24027" y="-6769"/>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5" name="1 Título"/>
          <p:cNvSpPr txBox="1">
            <a:spLocks/>
          </p:cNvSpPr>
          <p:nvPr/>
        </p:nvSpPr>
        <p:spPr>
          <a:xfrm>
            <a:off x="-24027" y="1628799"/>
            <a:ext cx="2291772" cy="239353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Prácticas del Lenguaje </a:t>
            </a:r>
          </a:p>
          <a:p>
            <a:pPr>
              <a:lnSpc>
                <a:spcPct val="150000"/>
              </a:lnSpc>
            </a:pPr>
            <a:r>
              <a:rPr lang="es-AR" sz="3200" spc="-100" dirty="0">
                <a:solidFill>
                  <a:schemeClr val="bg1"/>
                </a:solidFill>
              </a:rPr>
              <a:t>en la Red</a:t>
            </a:r>
          </a:p>
          <a:p>
            <a:endParaRPr lang="es-AR" sz="3200" spc="-100"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411760" y="188640"/>
            <a:ext cx="6480720" cy="6662591"/>
          </a:xfrm>
        </p:spPr>
        <p:txBody>
          <a:bodyPr>
            <a:normAutofit fontScale="70000" lnSpcReduction="20000"/>
          </a:bodyPr>
          <a:lstStyle/>
          <a:p>
            <a:pPr lvl="0">
              <a:lnSpc>
                <a:spcPct val="120000"/>
              </a:lnSpc>
            </a:pPr>
            <a:r>
              <a:rPr lang="es-AR" sz="3400" b="1" dirty="0"/>
              <a:t>1 hora semanal</a:t>
            </a:r>
            <a:r>
              <a:rPr lang="es-AR" sz="3400" dirty="0"/>
              <a:t>: una actividad de </a:t>
            </a:r>
            <a:r>
              <a:rPr lang="es-AR" sz="3400" b="1" dirty="0"/>
              <a:t>comprensión lectora</a:t>
            </a:r>
            <a:r>
              <a:rPr lang="es-AR" sz="3400" dirty="0"/>
              <a:t> + reflexión metacognitiva</a:t>
            </a:r>
          </a:p>
          <a:p>
            <a:pPr lvl="0">
              <a:lnSpc>
                <a:spcPct val="120000"/>
              </a:lnSpc>
            </a:pPr>
            <a:endParaRPr lang="es-AR" sz="3400" dirty="0"/>
          </a:p>
          <a:p>
            <a:pPr lvl="0">
              <a:lnSpc>
                <a:spcPct val="120000"/>
              </a:lnSpc>
            </a:pPr>
            <a:r>
              <a:rPr lang="es-AR" sz="3400" b="1" dirty="0"/>
              <a:t>1 hora semanal</a:t>
            </a:r>
            <a:r>
              <a:rPr lang="es-AR" sz="3400" dirty="0"/>
              <a:t>: una actividad de </a:t>
            </a:r>
            <a:r>
              <a:rPr lang="es-AR" sz="3400" b="1" dirty="0"/>
              <a:t>producción</a:t>
            </a:r>
            <a:r>
              <a:rPr lang="es-AR" sz="3400" dirty="0"/>
              <a:t> </a:t>
            </a:r>
            <a:r>
              <a:rPr lang="es-AR" sz="3400" b="1" dirty="0"/>
              <a:t>escrita</a:t>
            </a:r>
            <a:r>
              <a:rPr lang="es-AR" sz="3400" dirty="0"/>
              <a:t> + reflexión metacognitiva</a:t>
            </a:r>
          </a:p>
          <a:p>
            <a:pPr lvl="0">
              <a:lnSpc>
                <a:spcPct val="120000"/>
              </a:lnSpc>
            </a:pPr>
            <a:endParaRPr lang="es-AR" sz="3400" dirty="0"/>
          </a:p>
          <a:p>
            <a:pPr lvl="0">
              <a:lnSpc>
                <a:spcPct val="120000"/>
              </a:lnSpc>
            </a:pPr>
            <a:r>
              <a:rPr lang="es-AR" sz="3400" b="1" dirty="0"/>
              <a:t>½ hora semanal</a:t>
            </a:r>
            <a:r>
              <a:rPr lang="es-AR" sz="3400" dirty="0"/>
              <a:t>: una actividad de </a:t>
            </a:r>
            <a:r>
              <a:rPr lang="es-AR" sz="3400" b="1" dirty="0"/>
              <a:t>oralidad </a:t>
            </a:r>
            <a:r>
              <a:rPr lang="es-AR" sz="3400" dirty="0"/>
              <a:t>(relato personal, comprensión oral, opinión sobre un tema, debate)</a:t>
            </a:r>
          </a:p>
          <a:p>
            <a:pPr lvl="0">
              <a:lnSpc>
                <a:spcPct val="120000"/>
              </a:lnSpc>
            </a:pPr>
            <a:endParaRPr lang="es-AR" sz="3400" dirty="0"/>
          </a:p>
          <a:p>
            <a:pPr lvl="0">
              <a:lnSpc>
                <a:spcPct val="120000"/>
              </a:lnSpc>
            </a:pPr>
            <a:r>
              <a:rPr lang="es-AR" sz="3400" b="1" dirty="0"/>
              <a:t>1 vez por semana</a:t>
            </a:r>
            <a:r>
              <a:rPr lang="es-AR" sz="3400" dirty="0"/>
              <a:t> (15 minutos aprox.): una actividad de</a:t>
            </a:r>
            <a:r>
              <a:rPr lang="es-AR" sz="3400" b="1" dirty="0"/>
              <a:t> ortografía </a:t>
            </a:r>
            <a:r>
              <a:rPr lang="es-AR" sz="3400" dirty="0"/>
              <a:t>+ reflexión sobre el lenguaje  </a:t>
            </a:r>
          </a:p>
          <a:p>
            <a:pPr lvl="0">
              <a:lnSpc>
                <a:spcPct val="120000"/>
              </a:lnSpc>
            </a:pPr>
            <a:endParaRPr lang="es-AR" sz="3400" dirty="0"/>
          </a:p>
          <a:p>
            <a:pPr lvl="0">
              <a:lnSpc>
                <a:spcPct val="120000"/>
              </a:lnSpc>
            </a:pPr>
            <a:r>
              <a:rPr lang="es-AR" sz="3400" b="1" dirty="0"/>
              <a:t>1 vez por semana</a:t>
            </a:r>
            <a:r>
              <a:rPr lang="es-AR" sz="3400" dirty="0"/>
              <a:t> (15 minutos aprox.): una actividad de </a:t>
            </a:r>
            <a:r>
              <a:rPr lang="es-AR" sz="3400" b="1" dirty="0"/>
              <a:t>vocabulario en contexto</a:t>
            </a:r>
            <a:endParaRPr lang="es-AR" sz="3400" dirty="0"/>
          </a:p>
          <a:p>
            <a:pPr>
              <a:buNone/>
            </a:pPr>
            <a:endParaRPr lang="es-AR" dirty="0"/>
          </a:p>
        </p:txBody>
      </p:sp>
      <p:sp>
        <p:nvSpPr>
          <p:cNvPr id="4" name="Rectángulo 3"/>
          <p:cNvSpPr/>
          <p:nvPr/>
        </p:nvSpPr>
        <p:spPr>
          <a:xfrm>
            <a:off x="-24027" y="-6769"/>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5" name="1 Título"/>
          <p:cNvSpPr txBox="1">
            <a:spLocks/>
          </p:cNvSpPr>
          <p:nvPr/>
        </p:nvSpPr>
        <p:spPr>
          <a:xfrm>
            <a:off x="-24027" y="1628799"/>
            <a:ext cx="2291772" cy="239353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Propuesta de planificación</a:t>
            </a:r>
          </a:p>
          <a:p>
            <a:endParaRPr lang="es-AR" sz="3200" spc="-100"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4027" y="-6769"/>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5" name="1 Título"/>
          <p:cNvSpPr txBox="1">
            <a:spLocks/>
          </p:cNvSpPr>
          <p:nvPr/>
        </p:nvSpPr>
        <p:spPr>
          <a:xfrm>
            <a:off x="-24027" y="1628799"/>
            <a:ext cx="2291772" cy="239353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Ejemplo de una actividad</a:t>
            </a:r>
          </a:p>
          <a:p>
            <a:endParaRPr lang="es-AR" sz="3200" spc="-100" dirty="0">
              <a:solidFill>
                <a:schemeClr val="bg1"/>
              </a:solidFill>
            </a:endParaRPr>
          </a:p>
        </p:txBody>
      </p:sp>
      <p:sp>
        <p:nvSpPr>
          <p:cNvPr id="7" name="CuadroTexto 6"/>
          <p:cNvSpPr txBox="1"/>
          <p:nvPr/>
        </p:nvSpPr>
        <p:spPr>
          <a:xfrm>
            <a:off x="2411760" y="260648"/>
            <a:ext cx="6552728" cy="4524315"/>
          </a:xfrm>
          <a:prstGeom prst="rect">
            <a:avLst/>
          </a:prstGeom>
          <a:noFill/>
        </p:spPr>
        <p:txBody>
          <a:bodyPr wrap="square" rtlCol="0">
            <a:spAutoFit/>
          </a:bodyPr>
          <a:lstStyle/>
          <a:p>
            <a:r>
              <a:rPr lang="es-AR" sz="2400" dirty="0"/>
              <a:t>Trabajo sobre un corpus de poesías de María Elena Walsh. </a:t>
            </a:r>
          </a:p>
          <a:p>
            <a:endParaRPr lang="es-AR" sz="2400" dirty="0"/>
          </a:p>
          <a:p>
            <a:r>
              <a:rPr lang="es-AR" sz="2400" dirty="0"/>
              <a:t>Se organiza una secuencia didáctica que contenga:</a:t>
            </a:r>
          </a:p>
          <a:p>
            <a:pPr marL="342900" indent="-342900">
              <a:buFont typeface="Arial" panose="020B0604020202020204" pitchFamily="34" charset="0"/>
              <a:buChar char="•"/>
            </a:pPr>
            <a:r>
              <a:rPr lang="es-MX" sz="2400" dirty="0"/>
              <a:t>la anticipación al género y a la autora </a:t>
            </a:r>
          </a:p>
          <a:p>
            <a:pPr marL="342900" indent="-342900">
              <a:buFont typeface="Arial" panose="020B0604020202020204" pitchFamily="34" charset="0"/>
              <a:buChar char="•"/>
            </a:pPr>
            <a:r>
              <a:rPr lang="es-MX" sz="2400" dirty="0"/>
              <a:t>una progresiva inmersión en la situación de enseñanza</a:t>
            </a:r>
            <a:r>
              <a:rPr lang="es-AR" sz="2400" dirty="0"/>
              <a:t>.</a:t>
            </a:r>
          </a:p>
          <a:p>
            <a:endParaRPr lang="es-AR" sz="2400" dirty="0"/>
          </a:p>
          <a:p>
            <a:r>
              <a:rPr lang="es-MX" sz="2400" dirty="0"/>
              <a:t>Se presenta la poesía “La mona Jacinta” sobre la que se propone una actividad puntual que focaliza en el reconocimiento de las palabras a través de las modalidades visual y auditiva. </a:t>
            </a:r>
            <a:endParaRPr lang="es-AR"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4027" y="-6769"/>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5" name="1 Título"/>
          <p:cNvSpPr txBox="1">
            <a:spLocks/>
          </p:cNvSpPr>
          <p:nvPr/>
        </p:nvSpPr>
        <p:spPr>
          <a:xfrm>
            <a:off x="-24027" y="1628799"/>
            <a:ext cx="2291772" cy="239353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Ejemplo de una actividad</a:t>
            </a:r>
          </a:p>
          <a:p>
            <a:endParaRPr lang="es-AR" sz="3200" spc="-100" dirty="0">
              <a:solidFill>
                <a:schemeClr val="bg1"/>
              </a:solidFill>
            </a:endParaRPr>
          </a:p>
        </p:txBody>
      </p:sp>
      <p:graphicFrame>
        <p:nvGraphicFramePr>
          <p:cNvPr id="6" name="Tabla 5">
            <a:extLst>
              <a:ext uri="{FF2B5EF4-FFF2-40B4-BE49-F238E27FC236}">
                <a16:creationId xmlns:a16="http://schemas.microsoft.com/office/drawing/2014/main" id="{FEC8EF84-FFDA-4A2D-95C5-354F833A9914}"/>
              </a:ext>
            </a:extLst>
          </p:cNvPr>
          <p:cNvGraphicFramePr>
            <a:graphicFrameLocks noGrp="1"/>
          </p:cNvGraphicFramePr>
          <p:nvPr>
            <p:extLst>
              <p:ext uri="{D42A27DB-BD31-4B8C-83A1-F6EECF244321}">
                <p14:modId xmlns:p14="http://schemas.microsoft.com/office/powerpoint/2010/main" val="2568843765"/>
              </p:ext>
            </p:extLst>
          </p:nvPr>
        </p:nvGraphicFramePr>
        <p:xfrm>
          <a:off x="2699792" y="80659"/>
          <a:ext cx="5112568" cy="6615494"/>
        </p:xfrm>
        <a:graphic>
          <a:graphicData uri="http://schemas.openxmlformats.org/drawingml/2006/table">
            <a:tbl>
              <a:tblPr firstRow="1" firstCol="1" bandRow="1"/>
              <a:tblGrid>
                <a:gridCol w="5112568">
                  <a:extLst>
                    <a:ext uri="{9D8B030D-6E8A-4147-A177-3AD203B41FA5}">
                      <a16:colId xmlns:a16="http://schemas.microsoft.com/office/drawing/2014/main" val="1651984440"/>
                    </a:ext>
                  </a:extLst>
                </a:gridCol>
              </a:tblGrid>
              <a:tr h="6588701">
                <a:tc>
                  <a:txBody>
                    <a:bodyPr/>
                    <a:lstStyle/>
                    <a:p>
                      <a:pPr algn="just">
                        <a:lnSpc>
                          <a:spcPct val="125000"/>
                        </a:lnSpc>
                        <a:spcBef>
                          <a:spcPts val="1000"/>
                        </a:spcBef>
                        <a:spcAft>
                          <a:spcPts val="0"/>
                        </a:spcAft>
                      </a:pPr>
                      <a:r>
                        <a:rPr lang="es-AR" sz="1600" b="1" dirty="0">
                          <a:solidFill>
                            <a:srgbClr val="4472C4"/>
                          </a:solidFill>
                          <a:effectLst/>
                          <a:latin typeface="+mn-lt"/>
                          <a:ea typeface="Calibri" panose="020F0502020204030204" pitchFamily="34" charset="0"/>
                          <a:cs typeface="Times New Roman" panose="02020603050405020304" pitchFamily="18" charset="0"/>
                        </a:rPr>
                        <a:t>La Mona Jacinta</a:t>
                      </a:r>
                      <a:r>
                        <a:rPr lang="es-AR" sz="1600" b="0" dirty="0">
                          <a:solidFill>
                            <a:srgbClr val="000000"/>
                          </a:solidFill>
                          <a:effectLst/>
                          <a:latin typeface="+mn-lt"/>
                          <a:ea typeface="Calibri" panose="020F0502020204030204" pitchFamily="34" charset="0"/>
                          <a:cs typeface="Times New Roman" panose="02020603050405020304" pitchFamily="18" charset="0"/>
                        </a:rPr>
                        <a:t>. </a:t>
                      </a:r>
                      <a:r>
                        <a:rPr lang="es-AR" sz="1600" b="1" dirty="0">
                          <a:solidFill>
                            <a:srgbClr val="4472C4"/>
                          </a:solidFill>
                          <a:effectLst/>
                          <a:latin typeface="+mn-lt"/>
                          <a:ea typeface="Calibri" panose="020F0502020204030204" pitchFamily="34" charset="0"/>
                          <a:cs typeface="Times New Roman" panose="02020603050405020304" pitchFamily="18" charset="0"/>
                        </a:rPr>
                        <a:t> María Elena Walsh</a:t>
                      </a:r>
                      <a:endParaRPr lang="es-AR" sz="1600" dirty="0">
                        <a:solidFill>
                          <a:srgbClr val="000000"/>
                        </a:solidFill>
                        <a:effectLst/>
                        <a:latin typeface="+mn-lt"/>
                        <a:ea typeface="Calibri" panose="020F0502020204030204" pitchFamily="34" charset="0"/>
                        <a:cs typeface="Times New Roman" panose="02020603050405020304" pitchFamily="18" charset="0"/>
                      </a:endParaRPr>
                    </a:p>
                    <a:p>
                      <a:pPr marL="0" indent="0" algn="just">
                        <a:lnSpc>
                          <a:spcPct val="100000"/>
                        </a:lnSpc>
                        <a:spcBef>
                          <a:spcPts val="0"/>
                        </a:spcBef>
                        <a:spcAft>
                          <a:spcPts val="0"/>
                        </a:spcAft>
                        <a:tabLst/>
                      </a:pPr>
                      <a:r>
                        <a:rPr lang="es-AR" sz="1600" dirty="0">
                          <a:solidFill>
                            <a:srgbClr val="000000"/>
                          </a:solidFill>
                          <a:effectLst/>
                          <a:latin typeface="+mn-lt"/>
                          <a:ea typeface="Calibri" panose="020F0502020204030204" pitchFamily="34" charset="0"/>
                          <a:cs typeface="Times New Roman" panose="02020603050405020304" pitchFamily="18" charset="0"/>
                        </a:rPr>
                        <a:t> Consigna: </a:t>
                      </a:r>
                      <a:r>
                        <a:rPr lang="es-AR" sz="1600" dirty="0" err="1">
                          <a:solidFill>
                            <a:srgbClr val="000000"/>
                          </a:solidFill>
                          <a:effectLst/>
                          <a:latin typeface="+mn-lt"/>
                          <a:ea typeface="Calibri" panose="020F0502020204030204" pitchFamily="34" charset="0"/>
                          <a:cs typeface="Times New Roman" panose="02020603050405020304" pitchFamily="18" charset="0"/>
                        </a:rPr>
                        <a:t>Encontrá</a:t>
                      </a:r>
                      <a:r>
                        <a:rPr lang="es-AR" sz="1600" dirty="0">
                          <a:solidFill>
                            <a:srgbClr val="000000"/>
                          </a:solidFill>
                          <a:effectLst/>
                          <a:latin typeface="+mn-lt"/>
                          <a:ea typeface="Calibri" panose="020F0502020204030204" pitchFamily="34" charset="0"/>
                          <a:cs typeface="Times New Roman" panose="02020603050405020304" pitchFamily="18" charset="0"/>
                        </a:rPr>
                        <a:t> el final del verso incompleto</a:t>
                      </a:r>
                    </a:p>
                    <a:p>
                      <a:pPr algn="just">
                        <a:lnSpc>
                          <a:spcPct val="100000"/>
                        </a:lnSpc>
                        <a:spcBef>
                          <a:spcPts val="0"/>
                        </a:spcBef>
                        <a:spcAft>
                          <a:spcPts val="0"/>
                        </a:spcAft>
                      </a:pPr>
                      <a:r>
                        <a:rPr lang="es-AR" sz="1600" dirty="0">
                          <a:solidFill>
                            <a:srgbClr val="000000"/>
                          </a:solidFill>
                          <a:effectLst/>
                          <a:latin typeface="+mn-lt"/>
                          <a:ea typeface="Calibri" panose="020F0502020204030204" pitchFamily="34" charset="0"/>
                          <a:cs typeface="Times New Roman" panose="02020603050405020304" pitchFamily="18" charset="0"/>
                        </a:rPr>
                        <a:t> </a:t>
                      </a:r>
                    </a:p>
                    <a:p>
                      <a:pPr algn="ctr">
                        <a:lnSpc>
                          <a:spcPct val="100000"/>
                        </a:lnSpc>
                        <a:spcBef>
                          <a:spcPts val="0"/>
                        </a:spcBef>
                        <a:spcAft>
                          <a:spcPts val="0"/>
                        </a:spcAft>
                      </a:pPr>
                      <a:r>
                        <a:rPr lang="es-AR" sz="1600" dirty="0">
                          <a:solidFill>
                            <a:srgbClr val="000000"/>
                          </a:solidFill>
                          <a:effectLst/>
                          <a:latin typeface="+mn-lt"/>
                          <a:ea typeface="Calibri" panose="020F0502020204030204" pitchFamily="34" charset="0"/>
                          <a:cs typeface="Times New Roman" panose="02020603050405020304" pitchFamily="18" charset="0"/>
                        </a:rPr>
                        <a:t>LA MONA JA</a:t>
                      </a:r>
                      <a:r>
                        <a:rPr lang="es-AR" sz="1600" b="1" dirty="0">
                          <a:solidFill>
                            <a:srgbClr val="4472C4"/>
                          </a:solidFill>
                          <a:effectLst/>
                          <a:latin typeface="+mn-lt"/>
                          <a:ea typeface="Calibri" panose="020F0502020204030204" pitchFamily="34" charset="0"/>
                          <a:cs typeface="Times New Roman" panose="02020603050405020304" pitchFamily="18" charset="0"/>
                        </a:rPr>
                        <a:t>CINTA</a:t>
                      </a:r>
                      <a:endParaRPr lang="es-AR" sz="1600" dirty="0">
                        <a:solidFill>
                          <a:srgbClr val="000000"/>
                        </a:solidFill>
                        <a:effectLst/>
                        <a:latin typeface="+mn-lt"/>
                        <a:ea typeface="Calibri" panose="020F0502020204030204" pitchFamily="34" charset="0"/>
                        <a:cs typeface="Times New Roman" panose="02020603050405020304" pitchFamily="18" charset="0"/>
                      </a:endParaRPr>
                    </a:p>
                    <a:p>
                      <a:pPr algn="ctr">
                        <a:lnSpc>
                          <a:spcPct val="100000"/>
                        </a:lnSpc>
                        <a:spcBef>
                          <a:spcPts val="0"/>
                        </a:spcBef>
                        <a:spcAft>
                          <a:spcPts val="0"/>
                        </a:spcAft>
                      </a:pPr>
                      <a:r>
                        <a:rPr lang="es-AR" sz="1600" dirty="0">
                          <a:solidFill>
                            <a:srgbClr val="000000"/>
                          </a:solidFill>
                          <a:effectLst/>
                          <a:latin typeface="+mn-lt"/>
                          <a:ea typeface="Calibri" panose="020F0502020204030204" pitchFamily="34" charset="0"/>
                          <a:cs typeface="Times New Roman" panose="02020603050405020304" pitchFamily="18" charset="0"/>
                        </a:rPr>
                        <a:t>SE HA PUESTO UNA ….</a:t>
                      </a:r>
                    </a:p>
                    <a:p>
                      <a:pPr algn="ctr">
                        <a:lnSpc>
                          <a:spcPct val="100000"/>
                        </a:lnSpc>
                        <a:spcBef>
                          <a:spcPts val="0"/>
                        </a:spcBef>
                        <a:spcAft>
                          <a:spcPts val="0"/>
                        </a:spcAft>
                      </a:pPr>
                      <a:r>
                        <a:rPr lang="es-AR" sz="1600" dirty="0">
                          <a:solidFill>
                            <a:srgbClr val="000000"/>
                          </a:solidFill>
                          <a:effectLst/>
                          <a:latin typeface="+mn-lt"/>
                          <a:ea typeface="Calibri" panose="020F0502020204030204" pitchFamily="34" charset="0"/>
                          <a:cs typeface="Times New Roman" panose="02020603050405020304" pitchFamily="18" charset="0"/>
                        </a:rPr>
                        <a:t> </a:t>
                      </a:r>
                    </a:p>
                    <a:p>
                      <a:pPr algn="ctr">
                        <a:lnSpc>
                          <a:spcPct val="100000"/>
                        </a:lnSpc>
                        <a:spcBef>
                          <a:spcPts val="0"/>
                        </a:spcBef>
                        <a:spcAft>
                          <a:spcPts val="0"/>
                        </a:spcAft>
                      </a:pPr>
                      <a:r>
                        <a:rPr lang="es-AR" sz="1600" b="1" dirty="0">
                          <a:solidFill>
                            <a:srgbClr val="4472C4"/>
                          </a:solidFill>
                          <a:effectLst/>
                          <a:latin typeface="+mn-lt"/>
                          <a:ea typeface="Calibri" panose="020F0502020204030204" pitchFamily="34" charset="0"/>
                          <a:cs typeface="Times New Roman" panose="02020603050405020304" pitchFamily="18" charset="0"/>
                        </a:rPr>
                        <a:t>CINTA      MOÑO       MEDIA</a:t>
                      </a:r>
                      <a:endParaRPr lang="es-AR" sz="1600" dirty="0">
                        <a:solidFill>
                          <a:srgbClr val="000000"/>
                        </a:solidFill>
                        <a:effectLst/>
                        <a:latin typeface="+mn-lt"/>
                        <a:ea typeface="Calibri" panose="020F0502020204030204" pitchFamily="34" charset="0"/>
                        <a:cs typeface="Times New Roman" panose="02020603050405020304" pitchFamily="18" charset="0"/>
                      </a:endParaRPr>
                    </a:p>
                    <a:p>
                      <a:pPr algn="ctr">
                        <a:lnSpc>
                          <a:spcPct val="100000"/>
                        </a:lnSpc>
                        <a:spcBef>
                          <a:spcPts val="0"/>
                        </a:spcBef>
                        <a:spcAft>
                          <a:spcPts val="0"/>
                        </a:spcAft>
                      </a:pPr>
                      <a:r>
                        <a:rPr lang="es-AR" sz="1600" dirty="0">
                          <a:solidFill>
                            <a:srgbClr val="000000"/>
                          </a:solidFill>
                          <a:effectLst/>
                          <a:latin typeface="+mn-lt"/>
                          <a:ea typeface="Calibri" panose="020F0502020204030204" pitchFamily="34" charset="0"/>
                          <a:cs typeface="Times New Roman" panose="02020603050405020304" pitchFamily="18" charset="0"/>
                        </a:rPr>
                        <a:t> </a:t>
                      </a:r>
                    </a:p>
                    <a:p>
                      <a:pPr algn="ctr">
                        <a:lnSpc>
                          <a:spcPct val="100000"/>
                        </a:lnSpc>
                        <a:spcBef>
                          <a:spcPts val="0"/>
                        </a:spcBef>
                        <a:spcAft>
                          <a:spcPts val="0"/>
                        </a:spcAft>
                      </a:pPr>
                      <a:r>
                        <a:rPr lang="es-AR" sz="1600" dirty="0">
                          <a:solidFill>
                            <a:srgbClr val="000000"/>
                          </a:solidFill>
                          <a:effectLst/>
                          <a:latin typeface="+mn-lt"/>
                          <a:ea typeface="Calibri" panose="020F0502020204030204" pitchFamily="34" charset="0"/>
                          <a:cs typeface="Times New Roman" panose="02020603050405020304" pitchFamily="18" charset="0"/>
                        </a:rPr>
                        <a:t>SE PEINA, SE P</a:t>
                      </a:r>
                      <a:r>
                        <a:rPr lang="es-AR" sz="1600" b="1" dirty="0">
                          <a:solidFill>
                            <a:srgbClr val="4472C4"/>
                          </a:solidFill>
                          <a:effectLst/>
                          <a:latin typeface="+mn-lt"/>
                          <a:ea typeface="Calibri" panose="020F0502020204030204" pitchFamily="34" charset="0"/>
                          <a:cs typeface="Times New Roman" panose="02020603050405020304" pitchFamily="18" charset="0"/>
                        </a:rPr>
                        <a:t>EINA</a:t>
                      </a:r>
                      <a:endParaRPr lang="es-AR" sz="1600" dirty="0">
                        <a:solidFill>
                          <a:srgbClr val="000000"/>
                        </a:solidFill>
                        <a:effectLst/>
                        <a:latin typeface="+mn-lt"/>
                        <a:ea typeface="Calibri" panose="020F0502020204030204" pitchFamily="34" charset="0"/>
                        <a:cs typeface="Times New Roman" panose="02020603050405020304" pitchFamily="18" charset="0"/>
                      </a:endParaRPr>
                    </a:p>
                    <a:p>
                      <a:pPr algn="ctr">
                        <a:lnSpc>
                          <a:spcPct val="100000"/>
                        </a:lnSpc>
                        <a:spcBef>
                          <a:spcPts val="0"/>
                        </a:spcBef>
                        <a:spcAft>
                          <a:spcPts val="0"/>
                        </a:spcAft>
                      </a:pPr>
                      <a:r>
                        <a:rPr lang="es-AR" sz="1600" dirty="0">
                          <a:solidFill>
                            <a:srgbClr val="000000"/>
                          </a:solidFill>
                          <a:effectLst/>
                          <a:latin typeface="+mn-lt"/>
                          <a:ea typeface="Calibri" panose="020F0502020204030204" pitchFamily="34" charset="0"/>
                          <a:cs typeface="Times New Roman" panose="02020603050405020304" pitchFamily="18" charset="0"/>
                        </a:rPr>
                        <a:t>Y QUIERE SER….</a:t>
                      </a:r>
                    </a:p>
                    <a:p>
                      <a:pPr algn="ctr">
                        <a:lnSpc>
                          <a:spcPct val="100000"/>
                        </a:lnSpc>
                        <a:spcBef>
                          <a:spcPts val="0"/>
                        </a:spcBef>
                        <a:spcAft>
                          <a:spcPts val="0"/>
                        </a:spcAft>
                      </a:pPr>
                      <a:r>
                        <a:rPr lang="es-AR" sz="1600" dirty="0">
                          <a:solidFill>
                            <a:srgbClr val="000000"/>
                          </a:solidFill>
                          <a:effectLst/>
                          <a:latin typeface="+mn-lt"/>
                          <a:ea typeface="Calibri" panose="020F0502020204030204" pitchFamily="34" charset="0"/>
                          <a:cs typeface="Times New Roman" panose="02020603050405020304" pitchFamily="18" charset="0"/>
                        </a:rPr>
                        <a:t> </a:t>
                      </a:r>
                    </a:p>
                    <a:p>
                      <a:pPr algn="ctr">
                        <a:lnSpc>
                          <a:spcPct val="100000"/>
                        </a:lnSpc>
                        <a:spcBef>
                          <a:spcPts val="0"/>
                        </a:spcBef>
                        <a:spcAft>
                          <a:spcPts val="0"/>
                        </a:spcAft>
                      </a:pPr>
                      <a:r>
                        <a:rPr lang="es-AR" sz="1600" b="1" dirty="0">
                          <a:solidFill>
                            <a:srgbClr val="4472C4"/>
                          </a:solidFill>
                          <a:effectLst/>
                          <a:latin typeface="+mn-lt"/>
                          <a:ea typeface="Calibri" panose="020F0502020204030204" pitchFamily="34" charset="0"/>
                          <a:cs typeface="Times New Roman" panose="02020603050405020304" pitchFamily="18" charset="0"/>
                        </a:rPr>
                        <a:t>MANTA   REINA     AVE</a:t>
                      </a:r>
                      <a:endParaRPr lang="es-AR" sz="1600" dirty="0">
                        <a:solidFill>
                          <a:srgbClr val="000000"/>
                        </a:solidFill>
                        <a:effectLst/>
                        <a:latin typeface="+mn-lt"/>
                        <a:ea typeface="Calibri" panose="020F0502020204030204" pitchFamily="34" charset="0"/>
                        <a:cs typeface="Times New Roman" panose="02020603050405020304" pitchFamily="18" charset="0"/>
                      </a:endParaRPr>
                    </a:p>
                    <a:p>
                      <a:pPr algn="ctr">
                        <a:lnSpc>
                          <a:spcPct val="100000"/>
                        </a:lnSpc>
                        <a:spcBef>
                          <a:spcPts val="0"/>
                        </a:spcBef>
                        <a:spcAft>
                          <a:spcPts val="0"/>
                        </a:spcAft>
                      </a:pPr>
                      <a:r>
                        <a:rPr lang="es-AR" sz="1600" dirty="0">
                          <a:solidFill>
                            <a:srgbClr val="000000"/>
                          </a:solidFill>
                          <a:effectLst/>
                          <a:latin typeface="+mn-lt"/>
                          <a:ea typeface="Calibri" panose="020F0502020204030204" pitchFamily="34" charset="0"/>
                          <a:cs typeface="Times New Roman" panose="02020603050405020304" pitchFamily="18" charset="0"/>
                        </a:rPr>
                        <a:t> </a:t>
                      </a:r>
                    </a:p>
                    <a:p>
                      <a:pPr algn="ctr">
                        <a:lnSpc>
                          <a:spcPct val="100000"/>
                        </a:lnSpc>
                        <a:spcBef>
                          <a:spcPts val="0"/>
                        </a:spcBef>
                        <a:spcAft>
                          <a:spcPts val="0"/>
                        </a:spcAft>
                      </a:pPr>
                      <a:r>
                        <a:rPr lang="es-AR" sz="1600" dirty="0">
                          <a:solidFill>
                            <a:srgbClr val="000000"/>
                          </a:solidFill>
                          <a:effectLst/>
                          <a:latin typeface="+mn-lt"/>
                          <a:ea typeface="Calibri" panose="020F0502020204030204" pitchFamily="34" charset="0"/>
                          <a:cs typeface="Times New Roman" panose="02020603050405020304" pitchFamily="18" charset="0"/>
                        </a:rPr>
                        <a:t>AY, NO TE RÍAS DE SUS MONERÍAS</a:t>
                      </a:r>
                    </a:p>
                    <a:p>
                      <a:pPr algn="ctr">
                        <a:lnSpc>
                          <a:spcPct val="100000"/>
                        </a:lnSpc>
                        <a:spcBef>
                          <a:spcPts val="0"/>
                        </a:spcBef>
                        <a:spcAft>
                          <a:spcPts val="0"/>
                        </a:spcAft>
                      </a:pPr>
                      <a:r>
                        <a:rPr lang="es-AR" sz="1600" dirty="0">
                          <a:solidFill>
                            <a:srgbClr val="000000"/>
                          </a:solidFill>
                          <a:effectLst/>
                          <a:latin typeface="+mn-lt"/>
                          <a:ea typeface="Calibri" panose="020F0502020204030204" pitchFamily="34" charset="0"/>
                          <a:cs typeface="Times New Roman" panose="02020603050405020304" pitchFamily="18" charset="0"/>
                        </a:rPr>
                        <a:t> </a:t>
                      </a:r>
                    </a:p>
                    <a:p>
                      <a:pPr algn="ctr">
                        <a:lnSpc>
                          <a:spcPct val="100000"/>
                        </a:lnSpc>
                        <a:spcBef>
                          <a:spcPts val="0"/>
                        </a:spcBef>
                        <a:spcAft>
                          <a:spcPts val="0"/>
                        </a:spcAft>
                      </a:pPr>
                      <a:r>
                        <a:rPr lang="es-AR" sz="1600" dirty="0">
                          <a:solidFill>
                            <a:srgbClr val="000000"/>
                          </a:solidFill>
                          <a:effectLst/>
                          <a:latin typeface="+mn-lt"/>
                          <a:ea typeface="Calibri" panose="020F0502020204030204" pitchFamily="34" charset="0"/>
                          <a:cs typeface="Times New Roman" panose="02020603050405020304" pitchFamily="18" charset="0"/>
                        </a:rPr>
                        <a:t>MAS LA POBRE M</a:t>
                      </a:r>
                      <a:r>
                        <a:rPr lang="es-AR" sz="1600" b="1" dirty="0">
                          <a:solidFill>
                            <a:srgbClr val="4472C4"/>
                          </a:solidFill>
                          <a:effectLst/>
                          <a:latin typeface="+mn-lt"/>
                          <a:ea typeface="Calibri" panose="020F0502020204030204" pitchFamily="34" charset="0"/>
                          <a:cs typeface="Times New Roman" panose="02020603050405020304" pitchFamily="18" charset="0"/>
                        </a:rPr>
                        <a:t>ONA</a:t>
                      </a:r>
                      <a:endParaRPr lang="es-AR" sz="1600" dirty="0">
                        <a:solidFill>
                          <a:srgbClr val="000000"/>
                        </a:solidFill>
                        <a:effectLst/>
                        <a:latin typeface="+mn-lt"/>
                        <a:ea typeface="Calibri" panose="020F0502020204030204" pitchFamily="34" charset="0"/>
                        <a:cs typeface="Times New Roman" panose="02020603050405020304" pitchFamily="18" charset="0"/>
                      </a:endParaRPr>
                    </a:p>
                    <a:p>
                      <a:pPr algn="ctr">
                        <a:lnSpc>
                          <a:spcPct val="100000"/>
                        </a:lnSpc>
                        <a:spcBef>
                          <a:spcPts val="0"/>
                        </a:spcBef>
                        <a:spcAft>
                          <a:spcPts val="0"/>
                        </a:spcAft>
                      </a:pPr>
                      <a:r>
                        <a:rPr lang="es-AR" sz="1600" dirty="0">
                          <a:solidFill>
                            <a:srgbClr val="000000"/>
                          </a:solidFill>
                          <a:effectLst/>
                          <a:latin typeface="+mn-lt"/>
                          <a:ea typeface="Calibri" panose="020F0502020204030204" pitchFamily="34" charset="0"/>
                          <a:cs typeface="Times New Roman" panose="02020603050405020304" pitchFamily="18" charset="0"/>
                        </a:rPr>
                        <a:t>NO TIENE…. </a:t>
                      </a:r>
                    </a:p>
                    <a:p>
                      <a:pPr algn="ctr">
                        <a:lnSpc>
                          <a:spcPct val="100000"/>
                        </a:lnSpc>
                        <a:spcBef>
                          <a:spcPts val="0"/>
                        </a:spcBef>
                        <a:spcAft>
                          <a:spcPts val="0"/>
                        </a:spcAft>
                      </a:pPr>
                      <a:r>
                        <a:rPr lang="es-AR" sz="1600" dirty="0">
                          <a:solidFill>
                            <a:srgbClr val="000000"/>
                          </a:solidFill>
                          <a:effectLst/>
                          <a:latin typeface="+mn-lt"/>
                          <a:ea typeface="Calibri" panose="020F0502020204030204" pitchFamily="34" charset="0"/>
                          <a:cs typeface="Times New Roman" panose="02020603050405020304" pitchFamily="18" charset="0"/>
                        </a:rPr>
                        <a:t> </a:t>
                      </a:r>
                    </a:p>
                    <a:p>
                      <a:pPr algn="ctr">
                        <a:lnSpc>
                          <a:spcPct val="100000"/>
                        </a:lnSpc>
                        <a:spcBef>
                          <a:spcPts val="0"/>
                        </a:spcBef>
                        <a:spcAft>
                          <a:spcPts val="0"/>
                        </a:spcAft>
                      </a:pPr>
                      <a:r>
                        <a:rPr lang="es-AR" sz="1600" b="1" dirty="0">
                          <a:solidFill>
                            <a:srgbClr val="4472C4"/>
                          </a:solidFill>
                          <a:effectLst/>
                          <a:latin typeface="+mn-lt"/>
                          <a:ea typeface="Calibri" panose="020F0502020204030204" pitchFamily="34" charset="0"/>
                          <a:cs typeface="Times New Roman" panose="02020603050405020304" pitchFamily="18" charset="0"/>
                        </a:rPr>
                        <a:t>SOMBRERO    CEPILLO   CORONA</a:t>
                      </a:r>
                      <a:endParaRPr lang="es-AR" sz="1600" dirty="0">
                        <a:solidFill>
                          <a:srgbClr val="000000"/>
                        </a:solidFill>
                        <a:effectLst/>
                        <a:latin typeface="+mn-lt"/>
                        <a:ea typeface="Calibri" panose="020F0502020204030204" pitchFamily="34" charset="0"/>
                        <a:cs typeface="Times New Roman" panose="02020603050405020304" pitchFamily="18" charset="0"/>
                      </a:endParaRPr>
                    </a:p>
                    <a:p>
                      <a:pPr algn="ctr">
                        <a:lnSpc>
                          <a:spcPct val="100000"/>
                        </a:lnSpc>
                        <a:spcBef>
                          <a:spcPts val="0"/>
                        </a:spcBef>
                        <a:spcAft>
                          <a:spcPts val="0"/>
                        </a:spcAft>
                      </a:pPr>
                      <a:r>
                        <a:rPr lang="es-AR" sz="1600" dirty="0">
                          <a:solidFill>
                            <a:srgbClr val="000000"/>
                          </a:solidFill>
                          <a:effectLst/>
                          <a:latin typeface="+mn-lt"/>
                          <a:ea typeface="Calibri" panose="020F0502020204030204" pitchFamily="34" charset="0"/>
                          <a:cs typeface="Times New Roman" panose="02020603050405020304" pitchFamily="18" charset="0"/>
                        </a:rPr>
                        <a:t> </a:t>
                      </a:r>
                    </a:p>
                    <a:p>
                      <a:pPr algn="ctr">
                        <a:lnSpc>
                          <a:spcPct val="100000"/>
                        </a:lnSpc>
                        <a:spcBef>
                          <a:spcPts val="0"/>
                        </a:spcBef>
                        <a:spcAft>
                          <a:spcPts val="0"/>
                        </a:spcAft>
                      </a:pPr>
                      <a:r>
                        <a:rPr lang="es-AR" sz="1600" dirty="0">
                          <a:solidFill>
                            <a:srgbClr val="000000"/>
                          </a:solidFill>
                          <a:effectLst/>
                          <a:latin typeface="+mn-lt"/>
                          <a:ea typeface="Calibri" panose="020F0502020204030204" pitchFamily="34" charset="0"/>
                          <a:cs typeface="Times New Roman" panose="02020603050405020304" pitchFamily="18" charset="0"/>
                        </a:rPr>
                        <a:t>TIENE UNA GAL</a:t>
                      </a:r>
                      <a:r>
                        <a:rPr lang="es-AR" sz="1600" b="1" dirty="0">
                          <a:solidFill>
                            <a:srgbClr val="4472C4"/>
                          </a:solidFill>
                          <a:effectLst/>
                          <a:latin typeface="+mn-lt"/>
                          <a:ea typeface="Calibri" panose="020F0502020204030204" pitchFamily="34" charset="0"/>
                          <a:cs typeface="Times New Roman" panose="02020603050405020304" pitchFamily="18" charset="0"/>
                        </a:rPr>
                        <a:t>ERA</a:t>
                      </a:r>
                      <a:endParaRPr lang="es-AR" sz="1600" dirty="0">
                        <a:solidFill>
                          <a:srgbClr val="000000"/>
                        </a:solidFill>
                        <a:effectLst/>
                        <a:latin typeface="+mn-lt"/>
                        <a:ea typeface="Calibri" panose="020F0502020204030204" pitchFamily="34" charset="0"/>
                        <a:cs typeface="Times New Roman" panose="02020603050405020304" pitchFamily="18" charset="0"/>
                      </a:endParaRPr>
                    </a:p>
                    <a:p>
                      <a:pPr algn="ctr">
                        <a:lnSpc>
                          <a:spcPct val="100000"/>
                        </a:lnSpc>
                        <a:spcBef>
                          <a:spcPts val="0"/>
                        </a:spcBef>
                        <a:spcAft>
                          <a:spcPts val="0"/>
                        </a:spcAft>
                      </a:pPr>
                      <a:r>
                        <a:rPr lang="es-AR" sz="1600" dirty="0">
                          <a:solidFill>
                            <a:srgbClr val="000000"/>
                          </a:solidFill>
                          <a:effectLst/>
                          <a:latin typeface="+mn-lt"/>
                          <a:ea typeface="Calibri" panose="020F0502020204030204" pitchFamily="34" charset="0"/>
                          <a:cs typeface="Times New Roman" panose="02020603050405020304" pitchFamily="18" charset="0"/>
                        </a:rPr>
                        <a:t>DE HOJA DE </a:t>
                      </a:r>
                    </a:p>
                    <a:p>
                      <a:pPr algn="ctr">
                        <a:lnSpc>
                          <a:spcPct val="100000"/>
                        </a:lnSpc>
                        <a:spcBef>
                          <a:spcPts val="0"/>
                        </a:spcBef>
                        <a:spcAft>
                          <a:spcPts val="0"/>
                        </a:spcAft>
                      </a:pPr>
                      <a:r>
                        <a:rPr lang="es-AR" sz="1600" dirty="0">
                          <a:solidFill>
                            <a:srgbClr val="000000"/>
                          </a:solidFill>
                          <a:effectLst/>
                          <a:latin typeface="+mn-lt"/>
                          <a:ea typeface="Calibri" panose="020F0502020204030204" pitchFamily="34" charset="0"/>
                          <a:cs typeface="Times New Roman" panose="02020603050405020304" pitchFamily="18" charset="0"/>
                        </a:rPr>
                        <a:t> </a:t>
                      </a:r>
                    </a:p>
                    <a:p>
                      <a:pPr algn="ctr">
                        <a:lnSpc>
                          <a:spcPct val="100000"/>
                        </a:lnSpc>
                        <a:spcBef>
                          <a:spcPts val="0"/>
                        </a:spcBef>
                        <a:spcAft>
                          <a:spcPts val="0"/>
                        </a:spcAft>
                      </a:pPr>
                      <a:r>
                        <a:rPr lang="es-AR" sz="1600" b="1" dirty="0">
                          <a:solidFill>
                            <a:srgbClr val="4472C4"/>
                          </a:solidFill>
                          <a:effectLst/>
                          <a:latin typeface="+mn-lt"/>
                          <a:ea typeface="Calibri" panose="020F0502020204030204" pitchFamily="34" charset="0"/>
                          <a:cs typeface="Times New Roman" panose="02020603050405020304" pitchFamily="18" charset="0"/>
                        </a:rPr>
                        <a:t> HELECHO HIGUERA CUADERNO</a:t>
                      </a:r>
                      <a:endParaRPr lang="es-AR" sz="1600" dirty="0">
                        <a:solidFill>
                          <a:srgbClr val="000000"/>
                        </a:solidFill>
                        <a:effectLst/>
                        <a:latin typeface="+mn-lt"/>
                        <a:ea typeface="Calibri" panose="020F0502020204030204" pitchFamily="34" charset="0"/>
                        <a:cs typeface="Times New Roman" panose="02020603050405020304" pitchFamily="18" charset="0"/>
                      </a:endParaRPr>
                    </a:p>
                    <a:p>
                      <a:pPr algn="ctr">
                        <a:lnSpc>
                          <a:spcPct val="100000"/>
                        </a:lnSpc>
                        <a:spcBef>
                          <a:spcPts val="0"/>
                        </a:spcBef>
                        <a:spcAft>
                          <a:spcPts val="0"/>
                        </a:spcAft>
                      </a:pPr>
                      <a:r>
                        <a:rPr lang="es-AR" sz="1600" b="1" dirty="0">
                          <a:solidFill>
                            <a:srgbClr val="4472C4"/>
                          </a:solidFill>
                          <a:effectLst/>
                          <a:latin typeface="+mn-lt"/>
                          <a:ea typeface="Calibri" panose="020F0502020204030204" pitchFamily="34" charset="0"/>
                          <a:cs typeface="Times New Roman" panose="02020603050405020304" pitchFamily="18" charset="0"/>
                        </a:rPr>
                        <a:t> </a:t>
                      </a:r>
                      <a:endParaRPr lang="es-AR" sz="1600" dirty="0">
                        <a:solidFill>
                          <a:srgbClr val="000000"/>
                        </a:solidFill>
                        <a:effectLst/>
                        <a:latin typeface="+mn-lt"/>
                        <a:ea typeface="Calibri" panose="020F0502020204030204" pitchFamily="34" charset="0"/>
                        <a:cs typeface="Times New Roman" panose="02020603050405020304" pitchFamily="18" charset="0"/>
                      </a:endParaRPr>
                    </a:p>
                    <a:p>
                      <a:pPr algn="ctr">
                        <a:lnSpc>
                          <a:spcPct val="100000"/>
                        </a:lnSpc>
                        <a:spcBef>
                          <a:spcPts val="0"/>
                        </a:spcBef>
                        <a:spcAft>
                          <a:spcPts val="0"/>
                        </a:spcAft>
                      </a:pPr>
                      <a:r>
                        <a:rPr lang="es-AR" sz="1600" dirty="0">
                          <a:solidFill>
                            <a:srgbClr val="000000"/>
                          </a:solidFill>
                          <a:effectLst/>
                          <a:latin typeface="+mn-lt"/>
                          <a:ea typeface="Calibri" panose="020F0502020204030204" pitchFamily="34" charset="0"/>
                          <a:cs typeface="Times New Roman" panose="02020603050405020304" pitchFamily="18" charset="0"/>
                        </a:rPr>
                        <a:t>AY, NO TE RÍAS DE SUS MONERÍAS</a:t>
                      </a:r>
                    </a:p>
                    <a:p>
                      <a:pPr algn="just">
                        <a:lnSpc>
                          <a:spcPct val="125000"/>
                        </a:lnSpc>
                        <a:spcBef>
                          <a:spcPts val="1000"/>
                        </a:spcBef>
                        <a:spcAft>
                          <a:spcPts val="0"/>
                        </a:spcAft>
                      </a:pPr>
                      <a:r>
                        <a:rPr lang="es-AR" sz="500" b="1" dirty="0">
                          <a:solidFill>
                            <a:srgbClr val="4472C4"/>
                          </a:solidFill>
                          <a:effectLst/>
                          <a:latin typeface="Arial" panose="020B0604020202020204" pitchFamily="34" charset="0"/>
                          <a:ea typeface="Calibri" panose="020F0502020204030204" pitchFamily="34" charset="0"/>
                          <a:cs typeface="Times New Roman" panose="02020603050405020304" pitchFamily="18" charset="0"/>
                        </a:rPr>
                        <a:t> </a:t>
                      </a:r>
                      <a:endParaRPr lang="es-AR" sz="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3534" marR="33534"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864845754"/>
                  </a:ext>
                </a:extLst>
              </a:tr>
            </a:tbl>
          </a:graphicData>
        </a:graphic>
      </p:graphicFrame>
      <p:sp>
        <p:nvSpPr>
          <p:cNvPr id="8" name="Rectangle 2">
            <a:extLst>
              <a:ext uri="{FF2B5EF4-FFF2-40B4-BE49-F238E27FC236}">
                <a16:creationId xmlns:a16="http://schemas.microsoft.com/office/drawing/2014/main" id="{3A50672D-C1B4-455A-98C9-227304E6CA90}"/>
              </a:ext>
            </a:extLst>
          </p:cNvPr>
          <p:cNvSpPr>
            <a:spLocks noChangeArrowheads="1"/>
          </p:cNvSpPr>
          <p:nvPr/>
        </p:nvSpPr>
        <p:spPr bwMode="auto">
          <a:xfrm>
            <a:off x="3978275" y="660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spTree>
    <p:extLst>
      <p:ext uri="{BB962C8B-B14F-4D97-AF65-F5344CB8AC3E}">
        <p14:creationId xmlns:p14="http://schemas.microsoft.com/office/powerpoint/2010/main" val="3305670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411760" y="116632"/>
            <a:ext cx="6480720" cy="5509200"/>
          </a:xfrm>
          <a:prstGeom prst="rect">
            <a:avLst/>
          </a:prstGeom>
          <a:noFill/>
        </p:spPr>
        <p:txBody>
          <a:bodyPr wrap="square" rtlCol="0">
            <a:spAutoFit/>
          </a:bodyPr>
          <a:lstStyle/>
          <a:p>
            <a:r>
              <a:rPr lang="es-AR" sz="2200" dirty="0"/>
              <a:t>Sobre la poesía se pueden realizar los siguientes ejercicios con los niños:</a:t>
            </a:r>
          </a:p>
          <a:p>
            <a:endParaRPr lang="es-AR" sz="2200" dirty="0"/>
          </a:p>
          <a:p>
            <a:endParaRPr lang="es-AR" sz="2200" dirty="0"/>
          </a:p>
          <a:p>
            <a:pPr lvl="0"/>
            <a:r>
              <a:rPr lang="es-AR" sz="2200" dirty="0"/>
              <a:t>1 - Ejercicio de comprensión: elegir una palabra para terminar el verso.</a:t>
            </a:r>
          </a:p>
          <a:p>
            <a:pPr lvl="0"/>
            <a:endParaRPr lang="es-AR" sz="2200" dirty="0"/>
          </a:p>
          <a:p>
            <a:pPr lvl="0"/>
            <a:r>
              <a:rPr lang="es-AR" sz="2200" dirty="0"/>
              <a:t>2 - Estrategia metacognitiva: pensar en parejas qué pistas usaron para determinar la palabra adecuada.</a:t>
            </a:r>
          </a:p>
          <a:p>
            <a:pPr lvl="0"/>
            <a:endParaRPr lang="es-AR" sz="2200" dirty="0"/>
          </a:p>
          <a:p>
            <a:pPr lvl="0"/>
            <a:r>
              <a:rPr lang="es-AR" sz="2200" dirty="0"/>
              <a:t>3 - Ejercicio de producción: buscar y tratar de escribir otras palabras que rimen con los finales de los versos.</a:t>
            </a:r>
          </a:p>
          <a:p>
            <a:pPr lvl="0"/>
            <a:endParaRPr lang="es-AR" sz="2200" dirty="0"/>
          </a:p>
          <a:p>
            <a:pPr lvl="0"/>
            <a:r>
              <a:rPr lang="es-AR" sz="2200" dirty="0"/>
              <a:t>4 - Estrategia metacognitiva: la escritura del final de la palabra debería ser adecuada. Pensar qué estrategia se debería usar para escribir bien esa parte.</a:t>
            </a:r>
          </a:p>
        </p:txBody>
      </p:sp>
      <p:sp>
        <p:nvSpPr>
          <p:cNvPr id="5" name="Rectángulo 4"/>
          <p:cNvSpPr/>
          <p:nvPr/>
        </p:nvSpPr>
        <p:spPr>
          <a:xfrm>
            <a:off x="-24027" y="-6769"/>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6" name="1 Título"/>
          <p:cNvSpPr txBox="1">
            <a:spLocks/>
          </p:cNvSpPr>
          <p:nvPr/>
        </p:nvSpPr>
        <p:spPr>
          <a:xfrm>
            <a:off x="-24027" y="1628799"/>
            <a:ext cx="2291772" cy="239353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Ejemplo de una actividad</a:t>
            </a:r>
          </a:p>
          <a:p>
            <a:endParaRPr lang="es-AR" sz="3200" spc="-100" dirty="0">
              <a:solidFill>
                <a:schemeClr val="bg1"/>
              </a:solidFill>
            </a:endParaRPr>
          </a:p>
        </p:txBody>
      </p:sp>
    </p:spTree>
    <p:extLst>
      <p:ext uri="{BB962C8B-B14F-4D97-AF65-F5344CB8AC3E}">
        <p14:creationId xmlns:p14="http://schemas.microsoft.com/office/powerpoint/2010/main" val="32947286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627784" y="404664"/>
            <a:ext cx="6048672" cy="5760640"/>
          </a:xfrm>
        </p:spPr>
        <p:txBody>
          <a:bodyPr>
            <a:noAutofit/>
          </a:bodyPr>
          <a:lstStyle/>
          <a:p>
            <a:pPr marL="0" lvl="0" indent="0">
              <a:buNone/>
            </a:pPr>
            <a:r>
              <a:rPr lang="es-AR" sz="2200" dirty="0"/>
              <a:t>5 - Ejercicio de oralidad: aprender de memoria la poesía y recitarla o cantarla.</a:t>
            </a:r>
          </a:p>
          <a:p>
            <a:pPr marL="0" lvl="0" indent="0">
              <a:buNone/>
            </a:pPr>
            <a:endParaRPr lang="es-AR" sz="2200" dirty="0"/>
          </a:p>
          <a:p>
            <a:pPr marL="0" lvl="0" indent="0">
              <a:buNone/>
            </a:pPr>
            <a:r>
              <a:rPr lang="es-AR" sz="2200" dirty="0"/>
              <a:t>6 - Estrategia metacognitiva: pensar juntos en estrategias que faciliten el recuerdo </a:t>
            </a:r>
          </a:p>
          <a:p>
            <a:pPr marL="0" lvl="0" indent="0">
              <a:buNone/>
            </a:pPr>
            <a:r>
              <a:rPr lang="es-AR" sz="2200" dirty="0"/>
              <a:t>(la rima, los estribillos, realizar una secuencia a partir de dibujos: 1 cinta 2 reina 3 corona, etc.)</a:t>
            </a:r>
          </a:p>
          <a:p>
            <a:pPr marL="0" lvl="0" indent="0">
              <a:buNone/>
            </a:pPr>
            <a:endParaRPr lang="es-AR" sz="2200" dirty="0"/>
          </a:p>
          <a:p>
            <a:pPr marL="0" lvl="0" indent="0">
              <a:buNone/>
            </a:pPr>
            <a:r>
              <a:rPr lang="es-AR" sz="2200" dirty="0"/>
              <a:t>7 - Ejercicio de léxico en contexto: identificar las palabras en las que se quiere focalizar (depende del objetivo del docente) y buscar nuevos contextos para esas palabras</a:t>
            </a:r>
          </a:p>
          <a:p>
            <a:pPr marL="0" lvl="0" indent="0">
              <a:buNone/>
            </a:pPr>
            <a:endParaRPr lang="es-AR" sz="2200" dirty="0"/>
          </a:p>
          <a:p>
            <a:pPr marL="0" indent="0">
              <a:buNone/>
            </a:pPr>
            <a:r>
              <a:rPr lang="es-AR" sz="2200" dirty="0"/>
              <a:t>8 - Ejercicio de ortografía: buscar estrategias para escribir bien las palabras nuevas</a:t>
            </a:r>
          </a:p>
        </p:txBody>
      </p:sp>
      <p:sp>
        <p:nvSpPr>
          <p:cNvPr id="4" name="Rectángulo 3"/>
          <p:cNvSpPr/>
          <p:nvPr/>
        </p:nvSpPr>
        <p:spPr>
          <a:xfrm>
            <a:off x="-24027" y="-6769"/>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5" name="1 Título"/>
          <p:cNvSpPr txBox="1">
            <a:spLocks/>
          </p:cNvSpPr>
          <p:nvPr/>
        </p:nvSpPr>
        <p:spPr>
          <a:xfrm>
            <a:off x="-24027" y="1628799"/>
            <a:ext cx="2291772" cy="239353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Ejemplo de una actividad</a:t>
            </a:r>
          </a:p>
          <a:p>
            <a:endParaRPr lang="es-AR" sz="3200" spc="-1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22475" y="342963"/>
            <a:ext cx="6642013" cy="6158535"/>
          </a:xfrm>
        </p:spPr>
        <p:txBody>
          <a:bodyPr>
            <a:normAutofit lnSpcReduction="10000"/>
          </a:bodyPr>
          <a:lstStyle/>
          <a:p>
            <a:pPr>
              <a:lnSpc>
                <a:spcPct val="120000"/>
              </a:lnSpc>
              <a:defRPr/>
            </a:pPr>
            <a:r>
              <a:rPr lang="es-AR" sz="2600" dirty="0"/>
              <a:t>Red de Escuelas de Aprendizaje: objetivos y modalidad de trabajo. </a:t>
            </a:r>
          </a:p>
          <a:p>
            <a:pPr>
              <a:lnSpc>
                <a:spcPct val="120000"/>
              </a:lnSpc>
              <a:defRPr/>
            </a:pPr>
            <a:r>
              <a:rPr lang="es-AR" sz="2600" dirty="0"/>
              <a:t>Rol del referente como multiplicador dentro de su escuela.</a:t>
            </a:r>
          </a:p>
          <a:p>
            <a:pPr>
              <a:lnSpc>
                <a:spcPct val="120000"/>
              </a:lnSpc>
              <a:defRPr/>
            </a:pPr>
            <a:r>
              <a:rPr lang="es-AR" sz="2600" dirty="0"/>
              <a:t>Estrategias de transmisión y canales de comunicación previstos.</a:t>
            </a:r>
          </a:p>
          <a:p>
            <a:pPr>
              <a:lnSpc>
                <a:spcPct val="120000"/>
              </a:lnSpc>
              <a:defRPr/>
            </a:pPr>
            <a:r>
              <a:rPr lang="es-AR" sz="2600" dirty="0"/>
              <a:t>Modos de documentación del trabajo en las escuelas.</a:t>
            </a:r>
          </a:p>
          <a:p>
            <a:pPr>
              <a:lnSpc>
                <a:spcPct val="120000"/>
              </a:lnSpc>
              <a:defRPr/>
            </a:pPr>
            <a:r>
              <a:rPr lang="es-AR" sz="2600" dirty="0"/>
              <a:t>Propuesta de abordaje de Prácticas del Lenguaje: ejes de comprensión y producción en sus modalidades oral y escrita.</a:t>
            </a:r>
          </a:p>
          <a:p>
            <a:pPr>
              <a:lnSpc>
                <a:spcPct val="120000"/>
              </a:lnSpc>
              <a:defRPr/>
            </a:pPr>
            <a:r>
              <a:rPr lang="es-AR" sz="2600" dirty="0"/>
              <a:t>Propuesta metodológica y actividades</a:t>
            </a:r>
            <a:endParaRPr lang="es-AR" sz="2800" dirty="0"/>
          </a:p>
          <a:p>
            <a:pPr>
              <a:defRPr/>
            </a:pPr>
            <a:endParaRPr lang="es-AR" sz="2800" dirty="0"/>
          </a:p>
          <a:p>
            <a:endParaRPr lang="es-AR" sz="2800" dirty="0"/>
          </a:p>
          <a:p>
            <a:endParaRPr lang="es-AR" sz="2800" dirty="0"/>
          </a:p>
          <a:p>
            <a:endParaRPr lang="es-AR" sz="2800" dirty="0"/>
          </a:p>
          <a:p>
            <a:endParaRPr lang="es-AR" dirty="0"/>
          </a:p>
        </p:txBody>
      </p:sp>
      <p:sp>
        <p:nvSpPr>
          <p:cNvPr id="4" name="Rectángulo 3"/>
          <p:cNvSpPr/>
          <p:nvPr/>
        </p:nvSpPr>
        <p:spPr>
          <a:xfrm>
            <a:off x="-24027" y="-6769"/>
            <a:ext cx="2181944"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24027" y="1628800"/>
            <a:ext cx="2181944" cy="2393530"/>
          </a:xfrm>
        </p:spPr>
        <p:txBody>
          <a:bodyPr anchor="t">
            <a:normAutofit/>
          </a:bodyPr>
          <a:lstStyle/>
          <a:p>
            <a:pPr>
              <a:lnSpc>
                <a:spcPct val="150000"/>
              </a:lnSpc>
            </a:pPr>
            <a:r>
              <a:rPr lang="es-AR" sz="3200" spc="-100" dirty="0">
                <a:solidFill>
                  <a:schemeClr val="bg1"/>
                </a:solidFill>
              </a:rPr>
              <a:t>Presentación General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D64804E-9708-4BD7-8BFB-73AC064E9CE4}"/>
              </a:ext>
            </a:extLst>
          </p:cNvPr>
          <p:cNvSpPr>
            <a:spLocks noGrp="1"/>
          </p:cNvSpPr>
          <p:nvPr>
            <p:ph idx="1"/>
          </p:nvPr>
        </p:nvSpPr>
        <p:spPr/>
        <p:txBody>
          <a:bodyPr/>
          <a:lstStyle/>
          <a:p>
            <a:endParaRPr lang="es-AR"/>
          </a:p>
        </p:txBody>
      </p:sp>
      <p:sp>
        <p:nvSpPr>
          <p:cNvPr id="4" name="Rectángulo 3">
            <a:extLst>
              <a:ext uri="{FF2B5EF4-FFF2-40B4-BE49-F238E27FC236}">
                <a16:creationId xmlns:a16="http://schemas.microsoft.com/office/drawing/2014/main" id="{71F5D2C1-D3D7-4A82-971B-5E37E2B57A73}"/>
              </a:ext>
            </a:extLst>
          </p:cNvPr>
          <p:cNvSpPr/>
          <p:nvPr/>
        </p:nvSpPr>
        <p:spPr>
          <a:xfrm>
            <a:off x="0" y="-51619"/>
            <a:ext cx="9168027"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5" name="CuadroTexto 4">
            <a:extLst>
              <a:ext uri="{FF2B5EF4-FFF2-40B4-BE49-F238E27FC236}">
                <a16:creationId xmlns:a16="http://schemas.microsoft.com/office/drawing/2014/main" id="{1422026C-2B34-4DFD-BEA5-8626B1D85D4B}"/>
              </a:ext>
            </a:extLst>
          </p:cNvPr>
          <p:cNvSpPr txBox="1"/>
          <p:nvPr/>
        </p:nvSpPr>
        <p:spPr>
          <a:xfrm>
            <a:off x="2027176" y="1859340"/>
            <a:ext cx="5089648" cy="1569660"/>
          </a:xfrm>
          <a:prstGeom prst="rect">
            <a:avLst/>
          </a:prstGeom>
          <a:noFill/>
        </p:spPr>
        <p:txBody>
          <a:bodyPr wrap="square" rtlCol="0">
            <a:spAutoFit/>
          </a:bodyPr>
          <a:lstStyle/>
          <a:p>
            <a:pPr algn="ctr"/>
            <a:r>
              <a:rPr lang="es-AR" sz="3200" dirty="0">
                <a:solidFill>
                  <a:schemeClr val="bg1"/>
                </a:solidFill>
              </a:rPr>
              <a:t>2° PARTE</a:t>
            </a:r>
          </a:p>
          <a:p>
            <a:pPr algn="ctr"/>
            <a:endParaRPr lang="es-AR" sz="3200" dirty="0">
              <a:solidFill>
                <a:schemeClr val="bg1"/>
              </a:solidFill>
            </a:endParaRPr>
          </a:p>
          <a:p>
            <a:pPr algn="ctr"/>
            <a:r>
              <a:rPr lang="es-AR" sz="3200" dirty="0">
                <a:solidFill>
                  <a:schemeClr val="bg1"/>
                </a:solidFill>
              </a:rPr>
              <a:t>SECUENCIA INTERVENIDA</a:t>
            </a:r>
          </a:p>
        </p:txBody>
      </p:sp>
    </p:spTree>
    <p:extLst>
      <p:ext uri="{BB962C8B-B14F-4D97-AF65-F5344CB8AC3E}">
        <p14:creationId xmlns:p14="http://schemas.microsoft.com/office/powerpoint/2010/main" val="41254631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411760" y="116633"/>
            <a:ext cx="6480720" cy="6408712"/>
          </a:xfrm>
        </p:spPr>
        <p:txBody>
          <a:bodyPr>
            <a:noAutofit/>
          </a:bodyPr>
          <a:lstStyle/>
          <a:p>
            <a:pPr marL="0" indent="0">
              <a:buNone/>
            </a:pPr>
            <a:r>
              <a:rPr lang="es-AR" sz="2400" dirty="0"/>
              <a:t>Propuesta de una secuencia didáctica modelo ampliada con nuevas actividades para realizar en el aula. </a:t>
            </a:r>
          </a:p>
          <a:p>
            <a:pPr marL="0" indent="0">
              <a:buNone/>
            </a:pPr>
            <a:endParaRPr lang="es-AR" sz="2400" dirty="0"/>
          </a:p>
          <a:p>
            <a:pPr marL="0" indent="0">
              <a:buNone/>
            </a:pPr>
            <a:r>
              <a:rPr lang="es-AR" sz="2400" dirty="0"/>
              <a:t>Las secuencias se dividen en situaciones de lectura y escritura (con el docente/ por sí mismos) </a:t>
            </a:r>
            <a:r>
              <a:rPr lang="es-AR" sz="2400" dirty="0">
                <a:sym typeface="Wingdings" panose="05000000000000000000" pitchFamily="2" charset="2"/>
              </a:rPr>
              <a:t></a:t>
            </a:r>
            <a:r>
              <a:rPr lang="es-AR" sz="2400" dirty="0"/>
              <a:t> trabajo </a:t>
            </a:r>
            <a:r>
              <a:rPr lang="es-AR" sz="2400" b="1" dirty="0"/>
              <a:t>semanal</a:t>
            </a:r>
            <a:r>
              <a:rPr lang="es-AR" sz="2400" dirty="0"/>
              <a:t>. </a:t>
            </a:r>
          </a:p>
          <a:p>
            <a:pPr marL="0" indent="0">
              <a:buNone/>
            </a:pPr>
            <a:endParaRPr lang="es-AR" sz="2400" dirty="0"/>
          </a:p>
          <a:p>
            <a:pPr marL="0" indent="0">
              <a:buNone/>
            </a:pPr>
            <a:r>
              <a:rPr lang="es-AR" sz="2400" dirty="0"/>
              <a:t>Se agregan actividades o reflexiones </a:t>
            </a:r>
            <a:r>
              <a:rPr lang="es-AR" sz="2400" dirty="0">
                <a:sym typeface="Wingdings" panose="05000000000000000000" pitchFamily="2" charset="2"/>
              </a:rPr>
              <a:t></a:t>
            </a:r>
            <a:r>
              <a:rPr lang="es-AR" sz="2400" dirty="0"/>
              <a:t> objetivo de incentivar los ejes de comprensión – producción (oral y escrita) desarrollando aspectos específicos.</a:t>
            </a:r>
          </a:p>
          <a:p>
            <a:pPr marL="0" indent="0">
              <a:buNone/>
            </a:pPr>
            <a:endParaRPr lang="es-AR" sz="2400" dirty="0"/>
          </a:p>
          <a:p>
            <a:pPr marL="0" indent="0">
              <a:buNone/>
            </a:pPr>
            <a:r>
              <a:rPr lang="es-AR" sz="2400" dirty="0"/>
              <a:t>Actividades que intervienen la secuencia:</a:t>
            </a:r>
          </a:p>
          <a:p>
            <a:pPr marL="0" indent="0">
              <a:buNone/>
            </a:pPr>
            <a:r>
              <a:rPr lang="es-AR" sz="2400" dirty="0"/>
              <a:t>el docente puede seleccionarlas y adaptarlas para reflexionar sobre el lenguaje en relación con el contenido que está trabajando en ese momento.</a:t>
            </a:r>
          </a:p>
        </p:txBody>
      </p:sp>
      <p:sp>
        <p:nvSpPr>
          <p:cNvPr id="4" name="Rectángulo 3"/>
          <p:cNvSpPr/>
          <p:nvPr/>
        </p:nvSpPr>
        <p:spPr>
          <a:xfrm>
            <a:off x="-24027" y="-6769"/>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5" name="1 Título"/>
          <p:cNvSpPr txBox="1">
            <a:spLocks/>
          </p:cNvSpPr>
          <p:nvPr/>
        </p:nvSpPr>
        <p:spPr>
          <a:xfrm>
            <a:off x="-24027" y="1628800"/>
            <a:ext cx="2291772" cy="239353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Secuencias didácticas</a:t>
            </a:r>
          </a:p>
          <a:p>
            <a:pPr>
              <a:lnSpc>
                <a:spcPct val="150000"/>
              </a:lnSpc>
            </a:pPr>
            <a:r>
              <a:rPr lang="es-AR" sz="3200" spc="-100" dirty="0">
                <a:solidFill>
                  <a:schemeClr val="bg1"/>
                </a:solidFill>
              </a:rPr>
              <a:t>modelo</a:t>
            </a:r>
          </a:p>
          <a:p>
            <a:endParaRPr lang="es-AR" sz="3200" spc="-100" dirty="0">
              <a:solidFill>
                <a:schemeClr val="bg1"/>
              </a:solidFill>
            </a:endParaRPr>
          </a:p>
        </p:txBody>
      </p:sp>
    </p:spTree>
    <p:extLst>
      <p:ext uri="{BB962C8B-B14F-4D97-AF65-F5344CB8AC3E}">
        <p14:creationId xmlns:p14="http://schemas.microsoft.com/office/powerpoint/2010/main" val="34502641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483768" y="548680"/>
            <a:ext cx="6408712" cy="3785652"/>
          </a:xfrm>
          <a:prstGeom prst="rect">
            <a:avLst/>
          </a:prstGeom>
          <a:noFill/>
        </p:spPr>
        <p:txBody>
          <a:bodyPr wrap="square" rtlCol="0">
            <a:spAutoFit/>
          </a:bodyPr>
          <a:lstStyle/>
          <a:p>
            <a:r>
              <a:rPr lang="es-AR" sz="2400" dirty="0"/>
              <a:t>Ejemplos para analizar</a:t>
            </a:r>
          </a:p>
          <a:p>
            <a:endParaRPr lang="es-AR" sz="2400" dirty="0"/>
          </a:p>
          <a:p>
            <a:endParaRPr lang="es-AR" sz="2400" dirty="0"/>
          </a:p>
          <a:p>
            <a:r>
              <a:rPr lang="es-AR" sz="2400" b="1" dirty="0"/>
              <a:t>Primer Ciclo: </a:t>
            </a:r>
            <a:r>
              <a:rPr lang="es-AR" sz="2400" b="1" i="1" dirty="0"/>
              <a:t>Los tres osos. </a:t>
            </a:r>
          </a:p>
          <a:p>
            <a:r>
              <a:rPr lang="es-AR" sz="2400" b="1" i="1" dirty="0"/>
              <a:t>Ver anexo 1 (agregar link )</a:t>
            </a:r>
          </a:p>
          <a:p>
            <a:endParaRPr lang="es-AR" sz="2400" b="1" i="1" dirty="0"/>
          </a:p>
          <a:p>
            <a:endParaRPr lang="es-AR" sz="2400" b="1" i="1" dirty="0"/>
          </a:p>
          <a:p>
            <a:r>
              <a:rPr lang="es-AR" sz="2400" b="1" dirty="0"/>
              <a:t>Segundo Ciclo: </a:t>
            </a:r>
            <a:r>
              <a:rPr lang="es-AR" sz="2400" b="1" i="1" dirty="0"/>
              <a:t>Héroes de la mitología griega.</a:t>
            </a:r>
          </a:p>
          <a:p>
            <a:r>
              <a:rPr lang="es-AR" sz="2400" b="1" i="1" dirty="0"/>
              <a:t>Ver anexo 2 (agregar link )</a:t>
            </a:r>
          </a:p>
          <a:p>
            <a:endParaRPr lang="es-AR" sz="2400" dirty="0"/>
          </a:p>
        </p:txBody>
      </p:sp>
      <p:sp>
        <p:nvSpPr>
          <p:cNvPr id="5" name="Rectángulo 4"/>
          <p:cNvSpPr/>
          <p:nvPr/>
        </p:nvSpPr>
        <p:spPr>
          <a:xfrm>
            <a:off x="-24027" y="-6769"/>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6" name="1 Título"/>
          <p:cNvSpPr txBox="1">
            <a:spLocks/>
          </p:cNvSpPr>
          <p:nvPr/>
        </p:nvSpPr>
        <p:spPr>
          <a:xfrm>
            <a:off x="-24027" y="1628800"/>
            <a:ext cx="2291772" cy="239353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Secuencias didácticas</a:t>
            </a:r>
          </a:p>
          <a:p>
            <a:pPr>
              <a:lnSpc>
                <a:spcPct val="150000"/>
              </a:lnSpc>
            </a:pPr>
            <a:r>
              <a:rPr lang="es-AR" sz="3200" spc="-100" dirty="0">
                <a:solidFill>
                  <a:schemeClr val="bg1"/>
                </a:solidFill>
              </a:rPr>
              <a:t>modelo</a:t>
            </a:r>
          </a:p>
          <a:p>
            <a:endParaRPr lang="es-AR" sz="3200" spc="-100" dirty="0">
              <a:solidFill>
                <a:schemeClr val="bg1"/>
              </a:solidFill>
            </a:endParaRPr>
          </a:p>
        </p:txBody>
      </p:sp>
    </p:spTree>
    <p:extLst>
      <p:ext uri="{BB962C8B-B14F-4D97-AF65-F5344CB8AC3E}">
        <p14:creationId xmlns:p14="http://schemas.microsoft.com/office/powerpoint/2010/main" val="26787727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267745" y="6769"/>
            <a:ext cx="6624735" cy="6524863"/>
          </a:xfrm>
          <a:prstGeom prst="rect">
            <a:avLst/>
          </a:prstGeom>
          <a:noFill/>
        </p:spPr>
        <p:txBody>
          <a:bodyPr wrap="square" rtlCol="0">
            <a:spAutoFit/>
          </a:bodyPr>
          <a:lstStyle/>
          <a:p>
            <a:endParaRPr lang="es-AR" sz="2400" b="1" dirty="0"/>
          </a:p>
          <a:p>
            <a:r>
              <a:rPr lang="es-AR" sz="2400" b="1" i="1" dirty="0"/>
              <a:t>Los tres osos. </a:t>
            </a:r>
          </a:p>
          <a:p>
            <a:endParaRPr lang="es-AR" dirty="0"/>
          </a:p>
          <a:p>
            <a:pPr marL="285750" indent="-285750">
              <a:buFont typeface="Wingdings" panose="05000000000000000000" pitchFamily="2" charset="2"/>
              <a:buChar char="Ø"/>
            </a:pPr>
            <a:r>
              <a:rPr lang="es-AR" sz="2400" dirty="0"/>
              <a:t>Analizar las actividades de </a:t>
            </a:r>
            <a:r>
              <a:rPr lang="es-AR" sz="2400" b="1" dirty="0"/>
              <a:t>anticipación a la lectura</a:t>
            </a:r>
            <a:r>
              <a:rPr lang="es-AR" sz="2400" dirty="0"/>
              <a:t>. </a:t>
            </a:r>
            <a:r>
              <a:rPr lang="es-AR" sz="2400" b="1" dirty="0"/>
              <a:t>(Ejercicio A en el Anexo 1)</a:t>
            </a:r>
            <a:endParaRPr lang="es-AR" sz="2000" dirty="0"/>
          </a:p>
          <a:p>
            <a:pPr marL="285750" indent="-285750">
              <a:buFont typeface="Wingdings" panose="05000000000000000000" pitchFamily="2" charset="2"/>
              <a:buChar char="Ø"/>
            </a:pPr>
            <a:endParaRPr lang="es-AR" sz="2400" dirty="0"/>
          </a:p>
          <a:p>
            <a:endParaRPr lang="es-AR" sz="2400" dirty="0"/>
          </a:p>
          <a:p>
            <a:pPr marL="342900" indent="-342900">
              <a:buFont typeface="+mj-lt"/>
              <a:buAutoNum type="arabicPeriod"/>
            </a:pPr>
            <a:r>
              <a:rPr lang="es-AR" sz="2400" dirty="0"/>
              <a:t>Recalcar la utilidad de este tipo de actividades para favorecer la comprensión del alumno.</a:t>
            </a:r>
          </a:p>
          <a:p>
            <a:pPr marL="342900" indent="-342900">
              <a:buFont typeface="+mj-lt"/>
              <a:buAutoNum type="arabicPeriod"/>
            </a:pPr>
            <a:r>
              <a:rPr lang="es-AR" sz="2400" dirty="0"/>
              <a:t>Indicar que el conocimiento previo sobre la historia puede funcionar como facilitador y complementar el paratexto cuando éste es insuficiente.</a:t>
            </a:r>
          </a:p>
          <a:p>
            <a:pPr marL="342900" indent="-342900">
              <a:buFont typeface="+mj-lt"/>
              <a:buAutoNum type="arabicPeriod"/>
            </a:pPr>
            <a:r>
              <a:rPr lang="es-AR" sz="2400" dirty="0"/>
              <a:t>Reflexionar sobre la manera en que los relatos tradicionales pueden resultar facilitadores de la comprensión de un nuevo cuento.</a:t>
            </a:r>
          </a:p>
          <a:p>
            <a:pPr marL="342900" indent="-342900">
              <a:buFont typeface="+mj-lt"/>
              <a:buAutoNum type="arabicPeriod"/>
            </a:pPr>
            <a:endParaRPr lang="es-AR" sz="1600" dirty="0"/>
          </a:p>
          <a:p>
            <a:endParaRPr lang="es-AR" sz="2400" dirty="0"/>
          </a:p>
        </p:txBody>
      </p:sp>
      <p:sp>
        <p:nvSpPr>
          <p:cNvPr id="5" name="Rectángulo 4"/>
          <p:cNvSpPr/>
          <p:nvPr/>
        </p:nvSpPr>
        <p:spPr>
          <a:xfrm>
            <a:off x="-24027" y="-6769"/>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6" name="1 Título"/>
          <p:cNvSpPr txBox="1">
            <a:spLocks/>
          </p:cNvSpPr>
          <p:nvPr/>
        </p:nvSpPr>
        <p:spPr>
          <a:xfrm>
            <a:off x="-24027" y="1628800"/>
            <a:ext cx="2291772" cy="239353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Secuencias didácticas</a:t>
            </a:r>
          </a:p>
          <a:p>
            <a:pPr>
              <a:lnSpc>
                <a:spcPct val="150000"/>
              </a:lnSpc>
            </a:pPr>
            <a:r>
              <a:rPr lang="es-AR" sz="3200" spc="-100" dirty="0">
                <a:solidFill>
                  <a:schemeClr val="bg1"/>
                </a:solidFill>
              </a:rPr>
              <a:t>modelo</a:t>
            </a:r>
          </a:p>
          <a:p>
            <a:endParaRPr lang="es-AR" sz="3200" spc="-100" dirty="0">
              <a:solidFill>
                <a:schemeClr val="bg1"/>
              </a:solidFill>
            </a:endParaRPr>
          </a:p>
        </p:txBody>
      </p:sp>
    </p:spTree>
    <p:extLst>
      <p:ext uri="{BB962C8B-B14F-4D97-AF65-F5344CB8AC3E}">
        <p14:creationId xmlns:p14="http://schemas.microsoft.com/office/powerpoint/2010/main" val="367648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267745" y="6769"/>
            <a:ext cx="6624735" cy="6278642"/>
          </a:xfrm>
          <a:prstGeom prst="rect">
            <a:avLst/>
          </a:prstGeom>
          <a:noFill/>
        </p:spPr>
        <p:txBody>
          <a:bodyPr wrap="square" rtlCol="0">
            <a:spAutoFit/>
          </a:bodyPr>
          <a:lstStyle/>
          <a:p>
            <a:r>
              <a:rPr lang="es-AR" sz="2400" b="1" i="1" dirty="0"/>
              <a:t>Los tres osos. </a:t>
            </a:r>
          </a:p>
          <a:p>
            <a:r>
              <a:rPr lang="es-AR" dirty="0"/>
              <a:t> </a:t>
            </a:r>
            <a:endParaRPr lang="es-AR" sz="1600" dirty="0"/>
          </a:p>
          <a:p>
            <a:pPr marL="457200" lvl="0" indent="-457200">
              <a:buFont typeface="+mj-lt"/>
              <a:buAutoNum type="arabicPeriod"/>
            </a:pPr>
            <a:r>
              <a:rPr lang="es-AR" sz="2400" dirty="0"/>
              <a:t>Analizar la actividad de </a:t>
            </a:r>
            <a:r>
              <a:rPr lang="es-AR" sz="2400" b="1" dirty="0"/>
              <a:t>generación de inferencias</a:t>
            </a:r>
            <a:r>
              <a:rPr lang="es-AR" sz="2400" dirty="0"/>
              <a:t>. </a:t>
            </a:r>
            <a:r>
              <a:rPr lang="es-AR" sz="2400" b="1" dirty="0"/>
              <a:t>(Ejercicio C en el Anexo 1)</a:t>
            </a:r>
            <a:endParaRPr lang="es-AR" sz="2400" dirty="0"/>
          </a:p>
          <a:p>
            <a:pPr marL="1371600" lvl="2" indent="-457200">
              <a:buFont typeface="Wingdings" panose="05000000000000000000" pitchFamily="2" charset="2"/>
              <a:buChar char="Ø"/>
            </a:pPr>
            <a:r>
              <a:rPr lang="es-AR" sz="2400" dirty="0"/>
              <a:t>Reflexionar sobre las ventajas y desventajas de las opciones de respuesta.</a:t>
            </a:r>
          </a:p>
          <a:p>
            <a:pPr marL="1371600" lvl="2" indent="-457200">
              <a:buFont typeface="Wingdings" panose="05000000000000000000" pitchFamily="2" charset="2"/>
              <a:buChar char="Ø"/>
            </a:pPr>
            <a:r>
              <a:rPr lang="es-AR" sz="2400" dirty="0"/>
              <a:t>Realizar una propuesta de reflexión metacognitiva a partir de las preguntas.</a:t>
            </a:r>
          </a:p>
          <a:p>
            <a:r>
              <a:rPr lang="es-AR" sz="2400" dirty="0"/>
              <a:t> </a:t>
            </a:r>
          </a:p>
          <a:p>
            <a:pPr lvl="0"/>
            <a:r>
              <a:rPr lang="es-AR" sz="2400" dirty="0"/>
              <a:t>2.  Analizar la actividad de secuenciación de los hechos. </a:t>
            </a:r>
            <a:r>
              <a:rPr lang="es-AR" sz="2400" b="1" dirty="0"/>
              <a:t>(Ejercicio D en el Anexo 1)</a:t>
            </a:r>
            <a:endParaRPr lang="es-AR" sz="2400" dirty="0"/>
          </a:p>
          <a:p>
            <a:pPr marL="914400" lvl="1" indent="-457200">
              <a:buFont typeface="Wingdings" panose="05000000000000000000" pitchFamily="2" charset="2"/>
              <a:buChar char="Ø"/>
            </a:pPr>
            <a:r>
              <a:rPr lang="es-AR" sz="2400" dirty="0"/>
              <a:t>Determinar el beneficio de utilizar imágenes para ordenar los hechos.</a:t>
            </a:r>
          </a:p>
          <a:p>
            <a:pPr marL="914400" lvl="1" indent="-457200">
              <a:buFont typeface="Wingdings" panose="05000000000000000000" pitchFamily="2" charset="2"/>
              <a:buChar char="Ø"/>
            </a:pPr>
            <a:r>
              <a:rPr lang="es-AR" sz="2400" dirty="0"/>
              <a:t>Indicar otros modos de facilitar la secuenciación de los hechos en un cuento.</a:t>
            </a:r>
          </a:p>
          <a:p>
            <a:endParaRPr lang="es-AR" sz="2400" dirty="0"/>
          </a:p>
        </p:txBody>
      </p:sp>
      <p:sp>
        <p:nvSpPr>
          <p:cNvPr id="5" name="Rectángulo 4"/>
          <p:cNvSpPr/>
          <p:nvPr/>
        </p:nvSpPr>
        <p:spPr>
          <a:xfrm>
            <a:off x="-24027" y="-6769"/>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6" name="1 Título"/>
          <p:cNvSpPr txBox="1">
            <a:spLocks/>
          </p:cNvSpPr>
          <p:nvPr/>
        </p:nvSpPr>
        <p:spPr>
          <a:xfrm>
            <a:off x="-24027" y="1628800"/>
            <a:ext cx="2291772" cy="239353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Secuencias didácticas</a:t>
            </a:r>
          </a:p>
          <a:p>
            <a:pPr>
              <a:lnSpc>
                <a:spcPct val="150000"/>
              </a:lnSpc>
            </a:pPr>
            <a:r>
              <a:rPr lang="es-AR" sz="3200" spc="-100" dirty="0">
                <a:solidFill>
                  <a:schemeClr val="bg1"/>
                </a:solidFill>
              </a:rPr>
              <a:t>modelo</a:t>
            </a:r>
          </a:p>
          <a:p>
            <a:endParaRPr lang="es-AR" sz="3200" spc="-100" dirty="0">
              <a:solidFill>
                <a:schemeClr val="bg1"/>
              </a:solidFill>
            </a:endParaRPr>
          </a:p>
        </p:txBody>
      </p:sp>
    </p:spTree>
    <p:extLst>
      <p:ext uri="{BB962C8B-B14F-4D97-AF65-F5344CB8AC3E}">
        <p14:creationId xmlns:p14="http://schemas.microsoft.com/office/powerpoint/2010/main" val="10739855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267745" y="6769"/>
            <a:ext cx="6624735" cy="5539978"/>
          </a:xfrm>
          <a:prstGeom prst="rect">
            <a:avLst/>
          </a:prstGeom>
          <a:noFill/>
        </p:spPr>
        <p:txBody>
          <a:bodyPr wrap="square" rtlCol="0">
            <a:spAutoFit/>
          </a:bodyPr>
          <a:lstStyle/>
          <a:p>
            <a:r>
              <a:rPr lang="es-AR" sz="2400" b="1" i="1" dirty="0"/>
              <a:t>Los tres osos. </a:t>
            </a:r>
          </a:p>
          <a:p>
            <a:r>
              <a:rPr lang="es-AR" dirty="0"/>
              <a:t> </a:t>
            </a:r>
            <a:endParaRPr lang="es-AR" sz="1600" dirty="0"/>
          </a:p>
          <a:p>
            <a:pPr lvl="0"/>
            <a:r>
              <a:rPr lang="es-AR" sz="2400" dirty="0"/>
              <a:t>3.  Analizar la actividad de identificación de verbos. </a:t>
            </a:r>
            <a:r>
              <a:rPr lang="es-AR" sz="2400" b="1" dirty="0"/>
              <a:t>(Ejercicio E en el Anexo 1)</a:t>
            </a:r>
            <a:endParaRPr lang="es-AR" sz="2400" dirty="0"/>
          </a:p>
          <a:p>
            <a:pPr marL="914400" lvl="1" indent="-457200">
              <a:buFont typeface="Wingdings" panose="05000000000000000000" pitchFamily="2" charset="2"/>
              <a:buChar char="Ø"/>
            </a:pPr>
            <a:r>
              <a:rPr lang="es-AR" sz="2400" dirty="0"/>
              <a:t>Seleccionar los verbos en los que se podría focalizar.</a:t>
            </a:r>
          </a:p>
          <a:p>
            <a:pPr marL="914400" lvl="1" indent="-457200">
              <a:buFont typeface="Wingdings" panose="05000000000000000000" pitchFamily="2" charset="2"/>
              <a:buChar char="Ø"/>
            </a:pPr>
            <a:r>
              <a:rPr lang="es-AR" sz="2400" dirty="0"/>
              <a:t>¿Es preferible seleccionar por frecuencia o por facilidad silábica?  </a:t>
            </a:r>
          </a:p>
          <a:p>
            <a:r>
              <a:rPr lang="es-AR" sz="2400" dirty="0"/>
              <a:t> </a:t>
            </a:r>
          </a:p>
          <a:p>
            <a:r>
              <a:rPr lang="es-AR" sz="2400" dirty="0"/>
              <a:t> </a:t>
            </a:r>
          </a:p>
          <a:p>
            <a:r>
              <a:rPr lang="es-AR" sz="2400" dirty="0"/>
              <a:t> 4.  Analizar las actividades de identificación de léxico y de oraciones. </a:t>
            </a:r>
            <a:r>
              <a:rPr lang="es-AR" sz="2400" b="1" dirty="0"/>
              <a:t>(Anexo 1 páginas 8-11-13-14)</a:t>
            </a:r>
            <a:endParaRPr lang="es-AR" sz="2400" dirty="0"/>
          </a:p>
          <a:p>
            <a:pPr marL="914400" lvl="1" indent="-457200">
              <a:buFont typeface="Wingdings" panose="05000000000000000000" pitchFamily="2" charset="2"/>
              <a:buChar char="Ø"/>
            </a:pPr>
            <a:r>
              <a:rPr lang="es-AR" sz="2400" dirty="0"/>
              <a:t>Reflexionar acerca de realizar esta tarea graduando en nivel de dificultad.</a:t>
            </a:r>
          </a:p>
          <a:p>
            <a:endParaRPr lang="es-AR" sz="2400" dirty="0"/>
          </a:p>
        </p:txBody>
      </p:sp>
      <p:sp>
        <p:nvSpPr>
          <p:cNvPr id="5" name="Rectángulo 4"/>
          <p:cNvSpPr/>
          <p:nvPr/>
        </p:nvSpPr>
        <p:spPr>
          <a:xfrm>
            <a:off x="-24027" y="-6769"/>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6" name="1 Título"/>
          <p:cNvSpPr txBox="1">
            <a:spLocks/>
          </p:cNvSpPr>
          <p:nvPr/>
        </p:nvSpPr>
        <p:spPr>
          <a:xfrm>
            <a:off x="-24027" y="1628800"/>
            <a:ext cx="2291772" cy="239353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Secuencias didácticas</a:t>
            </a:r>
          </a:p>
          <a:p>
            <a:pPr>
              <a:lnSpc>
                <a:spcPct val="150000"/>
              </a:lnSpc>
            </a:pPr>
            <a:r>
              <a:rPr lang="es-AR" sz="3200" spc="-100" dirty="0">
                <a:solidFill>
                  <a:schemeClr val="bg1"/>
                </a:solidFill>
              </a:rPr>
              <a:t>modelo</a:t>
            </a:r>
          </a:p>
          <a:p>
            <a:endParaRPr lang="es-AR" sz="3200" spc="-100" dirty="0">
              <a:solidFill>
                <a:schemeClr val="bg1"/>
              </a:solidFill>
            </a:endParaRPr>
          </a:p>
        </p:txBody>
      </p:sp>
    </p:spTree>
    <p:extLst>
      <p:ext uri="{BB962C8B-B14F-4D97-AF65-F5344CB8AC3E}">
        <p14:creationId xmlns:p14="http://schemas.microsoft.com/office/powerpoint/2010/main" val="21277322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267745" y="6770"/>
            <a:ext cx="6696743" cy="5632311"/>
          </a:xfrm>
          <a:prstGeom prst="rect">
            <a:avLst/>
          </a:prstGeom>
          <a:noFill/>
        </p:spPr>
        <p:txBody>
          <a:bodyPr wrap="square" rtlCol="0">
            <a:spAutoFit/>
          </a:bodyPr>
          <a:lstStyle/>
          <a:p>
            <a:r>
              <a:rPr lang="es-AR" sz="2400" b="1" i="1" dirty="0"/>
              <a:t>Héroes de la mitología griega.</a:t>
            </a:r>
          </a:p>
          <a:p>
            <a:endParaRPr lang="es-AR" sz="2400" b="1" i="1" dirty="0"/>
          </a:p>
          <a:p>
            <a:pPr lvl="0"/>
            <a:r>
              <a:rPr lang="es-AR" sz="2400" dirty="0"/>
              <a:t>1. Analizar la actividad de </a:t>
            </a:r>
            <a:r>
              <a:rPr lang="es-AR" sz="2400" b="1" dirty="0"/>
              <a:t>comprensión</a:t>
            </a:r>
            <a:r>
              <a:rPr lang="es-AR" sz="2400" dirty="0"/>
              <a:t> que focaliza en la </a:t>
            </a:r>
            <a:r>
              <a:rPr lang="es-AR" sz="2400" b="1" dirty="0"/>
              <a:t>generación de inferencias.</a:t>
            </a:r>
            <a:endParaRPr lang="es-AR" sz="2400" dirty="0"/>
          </a:p>
          <a:p>
            <a:pPr marL="285750" lvl="0" indent="-285750">
              <a:buFont typeface="Arial" panose="020B0604020202020204" pitchFamily="34" charset="0"/>
              <a:buChar char="•"/>
            </a:pPr>
            <a:r>
              <a:rPr lang="es-AR" sz="2400" dirty="0"/>
              <a:t>Reflexionar acerca de las estrategias para generar inferencias.</a:t>
            </a:r>
          </a:p>
          <a:p>
            <a:pPr marL="285750" lvl="0" indent="-285750">
              <a:buFont typeface="Arial" panose="020B0604020202020204" pitchFamily="34" charset="0"/>
              <a:buChar char="•"/>
            </a:pPr>
            <a:r>
              <a:rPr lang="es-AR" sz="2400" dirty="0"/>
              <a:t>Diferenciar los tipos de inferencias (algunas son necesarias para la comprensión, pero otras no.)</a:t>
            </a:r>
          </a:p>
          <a:p>
            <a:pPr lvl="0"/>
            <a:endParaRPr lang="es-AR" sz="2400" dirty="0"/>
          </a:p>
          <a:p>
            <a:pPr lvl="0"/>
            <a:r>
              <a:rPr lang="es-AR" sz="2400" dirty="0"/>
              <a:t>2. Analizar la actividad de </a:t>
            </a:r>
            <a:r>
              <a:rPr lang="es-AR" sz="2400" b="1" dirty="0"/>
              <a:t>producción oral</a:t>
            </a:r>
            <a:r>
              <a:rPr lang="es-AR" sz="2400" dirty="0"/>
              <a:t>.</a:t>
            </a:r>
          </a:p>
          <a:p>
            <a:pPr marL="285750" lvl="0" indent="-285750">
              <a:buFont typeface="Arial" panose="020B0604020202020204" pitchFamily="34" charset="0"/>
              <a:buChar char="•"/>
            </a:pPr>
            <a:r>
              <a:rPr lang="es-AR" sz="2400" dirty="0"/>
              <a:t>Advertir la ventaja de realizar la producción en diferentes instancias.</a:t>
            </a:r>
          </a:p>
          <a:p>
            <a:pPr marL="285750" lvl="0" indent="-285750">
              <a:buFont typeface="Arial" panose="020B0604020202020204" pitchFamily="34" charset="0"/>
              <a:buChar char="•"/>
            </a:pPr>
            <a:r>
              <a:rPr lang="es-AR" sz="2400" dirty="0"/>
              <a:t>Ponderar la utilidad de la reflexión metacognitiva en este caso puntual.</a:t>
            </a:r>
          </a:p>
          <a:p>
            <a:endParaRPr lang="es-AR" sz="2400" dirty="0"/>
          </a:p>
        </p:txBody>
      </p:sp>
      <p:sp>
        <p:nvSpPr>
          <p:cNvPr id="5" name="Rectángulo 4"/>
          <p:cNvSpPr/>
          <p:nvPr/>
        </p:nvSpPr>
        <p:spPr>
          <a:xfrm>
            <a:off x="-24027" y="-6769"/>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6" name="1 Título"/>
          <p:cNvSpPr txBox="1">
            <a:spLocks/>
          </p:cNvSpPr>
          <p:nvPr/>
        </p:nvSpPr>
        <p:spPr>
          <a:xfrm>
            <a:off x="-24027" y="1628800"/>
            <a:ext cx="2291772" cy="239353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Secuencias didácticas</a:t>
            </a:r>
          </a:p>
          <a:p>
            <a:pPr>
              <a:lnSpc>
                <a:spcPct val="150000"/>
              </a:lnSpc>
            </a:pPr>
            <a:r>
              <a:rPr lang="es-AR" sz="3200" spc="-100" dirty="0">
                <a:solidFill>
                  <a:schemeClr val="bg1"/>
                </a:solidFill>
              </a:rPr>
              <a:t>modelo</a:t>
            </a:r>
          </a:p>
          <a:p>
            <a:endParaRPr lang="es-AR" sz="3200" spc="-100" dirty="0">
              <a:solidFill>
                <a:schemeClr val="bg1"/>
              </a:solidFill>
            </a:endParaRPr>
          </a:p>
        </p:txBody>
      </p:sp>
    </p:spTree>
    <p:extLst>
      <p:ext uri="{BB962C8B-B14F-4D97-AF65-F5344CB8AC3E}">
        <p14:creationId xmlns:p14="http://schemas.microsoft.com/office/powerpoint/2010/main" val="42729343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267745" y="6770"/>
            <a:ext cx="6696743" cy="5909310"/>
          </a:xfrm>
          <a:prstGeom prst="rect">
            <a:avLst/>
          </a:prstGeom>
          <a:noFill/>
        </p:spPr>
        <p:txBody>
          <a:bodyPr wrap="square" rtlCol="0">
            <a:spAutoFit/>
          </a:bodyPr>
          <a:lstStyle/>
          <a:p>
            <a:r>
              <a:rPr lang="es-AR" sz="2400" b="1" i="1" dirty="0"/>
              <a:t>Héroes de la mitología griega.</a:t>
            </a:r>
          </a:p>
          <a:p>
            <a:pPr lvl="0"/>
            <a:endParaRPr lang="es-AR" dirty="0"/>
          </a:p>
          <a:p>
            <a:pPr lvl="0"/>
            <a:r>
              <a:rPr lang="es-AR" sz="2400" dirty="0"/>
              <a:t>3. Analizar la actividad de </a:t>
            </a:r>
            <a:r>
              <a:rPr lang="es-AR" sz="2400" b="1" dirty="0"/>
              <a:t>producción escrita y oral</a:t>
            </a:r>
            <a:r>
              <a:rPr lang="es-AR" sz="2400" dirty="0"/>
              <a:t>.</a:t>
            </a:r>
          </a:p>
          <a:p>
            <a:pPr marL="285750" lvl="0" indent="-285750">
              <a:buFont typeface="Arial" panose="020B0604020202020204" pitchFamily="34" charset="0"/>
              <a:buChar char="•"/>
            </a:pPr>
            <a:r>
              <a:rPr lang="es-AR" sz="2400" dirty="0"/>
              <a:t>Tener en cuenta que la actividad de escritura tiene como objetivo la oralidad.</a:t>
            </a:r>
          </a:p>
          <a:p>
            <a:pPr lvl="0"/>
            <a:r>
              <a:rPr lang="es-AR" sz="2400" dirty="0"/>
              <a:t>4. Analizar la actividad de reflexión metacognitiva sobre el léxico</a:t>
            </a:r>
          </a:p>
          <a:p>
            <a:pPr marL="285750" lvl="0" indent="-285750">
              <a:buFont typeface="Arial" panose="020B0604020202020204" pitchFamily="34" charset="0"/>
              <a:buChar char="•"/>
            </a:pPr>
            <a:r>
              <a:rPr lang="es-AR" sz="2400" dirty="0"/>
              <a:t>Examinar la utilidad de aprender el significado de las palabras en contexto.</a:t>
            </a:r>
          </a:p>
          <a:p>
            <a:pPr lvl="0"/>
            <a:r>
              <a:rPr lang="es-AR" sz="2400" dirty="0"/>
              <a:t>5. Reflexionar sobre la actividad de</a:t>
            </a:r>
            <a:r>
              <a:rPr lang="es-AR" sz="2400" b="1" dirty="0"/>
              <a:t> ortografía</a:t>
            </a:r>
            <a:endParaRPr lang="es-AR" sz="2400" dirty="0"/>
          </a:p>
          <a:p>
            <a:pPr marL="285750" lvl="0" indent="-285750">
              <a:buFont typeface="Arial" panose="020B0604020202020204" pitchFamily="34" charset="0"/>
              <a:buChar char="•"/>
            </a:pPr>
            <a:r>
              <a:rPr lang="es-AR" sz="2400" dirty="0"/>
              <a:t>Considerar la utilidad de estudiar las reglas ortográficas o inferirlas.</a:t>
            </a:r>
          </a:p>
          <a:p>
            <a:pPr marL="285750" lvl="0" indent="-285750">
              <a:buFont typeface="Arial" panose="020B0604020202020204" pitchFamily="34" charset="0"/>
              <a:buChar char="•"/>
            </a:pPr>
            <a:r>
              <a:rPr lang="es-AR" sz="2400" dirty="0"/>
              <a:t>Evaluar la ventaja de aprender a escribir correctamente algunas palabras frecuentes.</a:t>
            </a:r>
          </a:p>
          <a:p>
            <a:r>
              <a:rPr lang="es-AR" sz="2400" b="1" dirty="0"/>
              <a:t> </a:t>
            </a:r>
            <a:endParaRPr lang="es-AR" sz="2400" dirty="0"/>
          </a:p>
          <a:p>
            <a:endParaRPr lang="es-AR" sz="2400" dirty="0"/>
          </a:p>
        </p:txBody>
      </p:sp>
      <p:sp>
        <p:nvSpPr>
          <p:cNvPr id="5" name="Rectángulo 4"/>
          <p:cNvSpPr/>
          <p:nvPr/>
        </p:nvSpPr>
        <p:spPr>
          <a:xfrm>
            <a:off x="-24027" y="-6769"/>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6" name="1 Título"/>
          <p:cNvSpPr txBox="1">
            <a:spLocks/>
          </p:cNvSpPr>
          <p:nvPr/>
        </p:nvSpPr>
        <p:spPr>
          <a:xfrm>
            <a:off x="-24027" y="1628800"/>
            <a:ext cx="2291772" cy="239353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Secuencias didácticas</a:t>
            </a:r>
          </a:p>
          <a:p>
            <a:pPr>
              <a:lnSpc>
                <a:spcPct val="150000"/>
              </a:lnSpc>
            </a:pPr>
            <a:r>
              <a:rPr lang="es-AR" sz="3200" spc="-100" dirty="0">
                <a:solidFill>
                  <a:schemeClr val="bg1"/>
                </a:solidFill>
              </a:rPr>
              <a:t>modelo</a:t>
            </a:r>
          </a:p>
          <a:p>
            <a:endParaRPr lang="es-AR" sz="3200" spc="-100" dirty="0">
              <a:solidFill>
                <a:schemeClr val="bg1"/>
              </a:solidFill>
            </a:endParaRPr>
          </a:p>
        </p:txBody>
      </p:sp>
    </p:spTree>
    <p:extLst>
      <p:ext uri="{BB962C8B-B14F-4D97-AF65-F5344CB8AC3E}">
        <p14:creationId xmlns:p14="http://schemas.microsoft.com/office/powerpoint/2010/main" val="10505885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267745" y="6770"/>
            <a:ext cx="6696743" cy="6986528"/>
          </a:xfrm>
          <a:prstGeom prst="rect">
            <a:avLst/>
          </a:prstGeom>
          <a:noFill/>
        </p:spPr>
        <p:txBody>
          <a:bodyPr wrap="square" rtlCol="0">
            <a:spAutoFit/>
          </a:bodyPr>
          <a:lstStyle/>
          <a:p>
            <a:r>
              <a:rPr lang="es-ES" sz="2400" b="1" dirty="0"/>
              <a:t>Prácticas del Lenguaje</a:t>
            </a:r>
          </a:p>
          <a:p>
            <a:endParaRPr lang="es-AR" sz="2400" b="1" dirty="0"/>
          </a:p>
          <a:p>
            <a:pPr lvl="0"/>
            <a:r>
              <a:rPr lang="es-ES" sz="2400" b="1" dirty="0"/>
              <a:t>Objetivo:</a:t>
            </a:r>
            <a:endParaRPr lang="es-AR" sz="2400" b="1" dirty="0"/>
          </a:p>
          <a:p>
            <a:r>
              <a:rPr lang="es-AR" sz="2000" dirty="0"/>
              <a:t>Mejorar la comprensión y la producción de textos en sus modalidades oral y escrita a partir del conocimiento y la reflexión metacognitiva de las capacidades que subyacen a estos procesos.</a:t>
            </a:r>
          </a:p>
          <a:p>
            <a:endParaRPr lang="es-AR" sz="2000" dirty="0"/>
          </a:p>
          <a:p>
            <a:pPr lvl="0"/>
            <a:r>
              <a:rPr lang="es-ES" sz="2400" b="1" dirty="0"/>
              <a:t>Metodología:</a:t>
            </a:r>
            <a:endParaRPr lang="es-AR" sz="2400" b="1" dirty="0"/>
          </a:p>
          <a:p>
            <a:r>
              <a:rPr lang="es-ES" sz="2000" dirty="0"/>
              <a:t>Trabajar de manera integrada, sistemática y sostenida.</a:t>
            </a:r>
            <a:endParaRPr lang="es-AR" sz="2000" dirty="0"/>
          </a:p>
          <a:p>
            <a:pPr lvl="0"/>
            <a:r>
              <a:rPr lang="es-ES" sz="2000" dirty="0"/>
              <a:t>Realizar una planificación semanal </a:t>
            </a:r>
            <a:r>
              <a:rPr lang="es-AR" sz="2000" dirty="0"/>
              <a:t>en base a esta manera.</a:t>
            </a:r>
          </a:p>
          <a:p>
            <a:pPr lvl="0"/>
            <a:endParaRPr lang="es-AR" sz="2000" dirty="0"/>
          </a:p>
          <a:p>
            <a:r>
              <a:rPr lang="es-ES" sz="2400" b="1" dirty="0"/>
              <a:t>Comprensión y producción (oral y escrita)</a:t>
            </a:r>
            <a:endParaRPr lang="es-AR" sz="2400" b="1" dirty="0"/>
          </a:p>
          <a:p>
            <a:pPr lvl="0"/>
            <a:r>
              <a:rPr lang="es-ES" sz="2000" dirty="0"/>
              <a:t>Son habilidades culturales que pueden ser desarrolladas.</a:t>
            </a:r>
            <a:endParaRPr lang="es-AR" sz="2000" dirty="0"/>
          </a:p>
          <a:p>
            <a:pPr lvl="0"/>
            <a:r>
              <a:rPr lang="es-ES" sz="2000" dirty="0"/>
              <a:t>Desarrollar aspectos selectivos: estructura del texto, léxico, generación de inferencias, jerarquización de la información, estrategias de reflexión.</a:t>
            </a:r>
            <a:endParaRPr lang="es-AR" sz="2000" dirty="0"/>
          </a:p>
          <a:p>
            <a:pPr lvl="0"/>
            <a:r>
              <a:rPr lang="es-ES" sz="2000" dirty="0"/>
              <a:t>Trabajar aspectos específicos dentro de una secuencia didáctica para integrarlo al trabajo del aula.</a:t>
            </a:r>
            <a:endParaRPr lang="es-AR" sz="2000" dirty="0"/>
          </a:p>
          <a:p>
            <a:endParaRPr lang="es-AR" sz="2400" dirty="0"/>
          </a:p>
          <a:p>
            <a:endParaRPr lang="es-AR" sz="2400" dirty="0"/>
          </a:p>
        </p:txBody>
      </p:sp>
      <p:sp>
        <p:nvSpPr>
          <p:cNvPr id="5" name="Rectángulo 4"/>
          <p:cNvSpPr/>
          <p:nvPr/>
        </p:nvSpPr>
        <p:spPr>
          <a:xfrm>
            <a:off x="-24027" y="-6769"/>
            <a:ext cx="229177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6" name="1 Título"/>
          <p:cNvSpPr txBox="1">
            <a:spLocks/>
          </p:cNvSpPr>
          <p:nvPr/>
        </p:nvSpPr>
        <p:spPr>
          <a:xfrm>
            <a:off x="-24027" y="1628800"/>
            <a:ext cx="2291772" cy="239353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endParaRPr lang="es-AR" sz="2800" spc="-100" dirty="0">
              <a:solidFill>
                <a:schemeClr val="bg1"/>
              </a:solidFill>
            </a:endParaRPr>
          </a:p>
          <a:p>
            <a:pPr>
              <a:lnSpc>
                <a:spcPct val="150000"/>
              </a:lnSpc>
            </a:pPr>
            <a:r>
              <a:rPr lang="es-AR" sz="2800" spc="-100" dirty="0">
                <a:solidFill>
                  <a:schemeClr val="bg1"/>
                </a:solidFill>
              </a:rPr>
              <a:t>Conclusiones</a:t>
            </a:r>
          </a:p>
          <a:p>
            <a:endParaRPr lang="es-AR" sz="3200" spc="-100" dirty="0">
              <a:solidFill>
                <a:schemeClr val="bg1"/>
              </a:solidFill>
            </a:endParaRPr>
          </a:p>
        </p:txBody>
      </p:sp>
    </p:spTree>
    <p:extLst>
      <p:ext uri="{BB962C8B-B14F-4D97-AF65-F5344CB8AC3E}">
        <p14:creationId xmlns:p14="http://schemas.microsoft.com/office/powerpoint/2010/main" val="32907956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0"/>
            <a:ext cx="9168027"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6" name="1 Título"/>
          <p:cNvSpPr txBox="1">
            <a:spLocks/>
          </p:cNvSpPr>
          <p:nvPr/>
        </p:nvSpPr>
        <p:spPr>
          <a:xfrm>
            <a:off x="0" y="1988840"/>
            <a:ext cx="9168027" cy="239353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endParaRPr lang="es-AR" sz="2800" spc="-100" dirty="0">
              <a:solidFill>
                <a:schemeClr val="bg1"/>
              </a:solidFill>
            </a:endParaRPr>
          </a:p>
          <a:p>
            <a:pPr>
              <a:lnSpc>
                <a:spcPct val="150000"/>
              </a:lnSpc>
            </a:pPr>
            <a:r>
              <a:rPr lang="es-AR" sz="2800" spc="-100" dirty="0">
                <a:solidFill>
                  <a:schemeClr val="bg1"/>
                </a:solidFill>
              </a:rPr>
              <a:t>¡MUCHAS GRACIAS!</a:t>
            </a:r>
          </a:p>
          <a:p>
            <a:endParaRPr lang="es-AR" sz="3200" spc="-100" dirty="0">
              <a:solidFill>
                <a:schemeClr val="bg1"/>
              </a:solidFill>
            </a:endParaRPr>
          </a:p>
        </p:txBody>
      </p:sp>
    </p:spTree>
    <p:extLst>
      <p:ext uri="{BB962C8B-B14F-4D97-AF65-F5344CB8AC3E}">
        <p14:creationId xmlns:p14="http://schemas.microsoft.com/office/powerpoint/2010/main" val="2957073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483768" y="561481"/>
            <a:ext cx="6419057" cy="5721499"/>
          </a:xfrm>
        </p:spPr>
        <p:txBody>
          <a:bodyPr>
            <a:normAutofit fontScale="92500" lnSpcReduction="20000"/>
          </a:bodyPr>
          <a:lstStyle/>
          <a:p>
            <a:pPr algn="just">
              <a:spcAft>
                <a:spcPts val="600"/>
              </a:spcAft>
            </a:pPr>
            <a:r>
              <a:rPr lang="es-AR" altLang="es-AR" sz="2400" dirty="0"/>
              <a:t>Conocer en qué consiste la Propuesta General de la RED y específicamente la propuesta de abordaje de Prácticas del Lenguaje dentro del marco de la Red y la metodología de trabajo.</a:t>
            </a:r>
          </a:p>
          <a:p>
            <a:pPr algn="just">
              <a:spcAft>
                <a:spcPts val="600"/>
              </a:spcAft>
            </a:pPr>
            <a:r>
              <a:rPr lang="es-AR" altLang="es-AR" sz="2400" dirty="0"/>
              <a:t>Comprender la importancia de todos los implicados en la propuesta para que se convierta en un proyecto institucional dejando de lado las iniciativas personales.</a:t>
            </a:r>
          </a:p>
          <a:p>
            <a:pPr algn="just">
              <a:spcAft>
                <a:spcPts val="600"/>
              </a:spcAft>
            </a:pPr>
            <a:r>
              <a:rPr lang="es-AR" altLang="es-AR" sz="2400" dirty="0"/>
              <a:t>Apropiarse de la propuesta y  construir modos de llegada que se reflejen en las escuelas.</a:t>
            </a:r>
          </a:p>
          <a:p>
            <a:pPr algn="just">
              <a:spcAft>
                <a:spcPts val="600"/>
              </a:spcAft>
            </a:pPr>
            <a:r>
              <a:rPr lang="es-AR" altLang="es-AR" sz="2400" dirty="0"/>
              <a:t>Generar medios de comunicación fluida entre todos los integrantes para permitir el monitoreo conjunto del trabajo.</a:t>
            </a:r>
          </a:p>
          <a:p>
            <a:pPr algn="just">
              <a:spcAft>
                <a:spcPts val="600"/>
              </a:spcAft>
            </a:pPr>
            <a:r>
              <a:rPr lang="es-AR" altLang="es-AR" sz="2400" dirty="0"/>
              <a:t>Presentar el rol del referente como multiplicadores de la propuesta dentro de las escuelas.</a:t>
            </a:r>
          </a:p>
          <a:p>
            <a:pPr algn="just">
              <a:spcAft>
                <a:spcPts val="600"/>
              </a:spcAft>
            </a:pPr>
            <a:r>
              <a:rPr lang="es-AR" altLang="es-AR" sz="2400" dirty="0"/>
              <a:t>Familiarizar con estrategias variadas de transmisión de los contenidos a los colegas de sus escuelas.</a:t>
            </a:r>
          </a:p>
        </p:txBody>
      </p:sp>
      <p:sp>
        <p:nvSpPr>
          <p:cNvPr id="4" name="Rectángulo 3"/>
          <p:cNvSpPr/>
          <p:nvPr/>
        </p:nvSpPr>
        <p:spPr>
          <a:xfrm>
            <a:off x="-24028" y="-6769"/>
            <a:ext cx="2291771"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5" name="1 Título"/>
          <p:cNvSpPr txBox="1">
            <a:spLocks/>
          </p:cNvSpPr>
          <p:nvPr/>
        </p:nvSpPr>
        <p:spPr>
          <a:xfrm>
            <a:off x="-24027" y="1628800"/>
            <a:ext cx="2291771" cy="239353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Objetivos</a:t>
            </a:r>
          </a:p>
          <a:p>
            <a:pPr>
              <a:lnSpc>
                <a:spcPct val="150000"/>
              </a:lnSpc>
            </a:pPr>
            <a:r>
              <a:rPr lang="es-AR" sz="3200" spc="-100" dirty="0">
                <a:solidFill>
                  <a:schemeClr val="bg1"/>
                </a:solidFill>
              </a:rPr>
              <a:t>generales del encuentro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55776" y="597485"/>
            <a:ext cx="6347048" cy="5649491"/>
          </a:xfrm>
        </p:spPr>
        <p:txBody>
          <a:bodyPr>
            <a:normAutofit/>
          </a:bodyPr>
          <a:lstStyle/>
          <a:p>
            <a:pPr lvl="0" fontAlgn="base"/>
            <a:r>
              <a:rPr lang="es-AR" sz="2400" dirty="0"/>
              <a:t>Fortalecer las capacidades de gestión de los directores.</a:t>
            </a:r>
          </a:p>
          <a:p>
            <a:pPr lvl="0" fontAlgn="base"/>
            <a:endParaRPr lang="es-AR" sz="2400" dirty="0"/>
          </a:p>
          <a:p>
            <a:pPr lvl="0" fontAlgn="base"/>
            <a:r>
              <a:rPr lang="es-AR" sz="2400" dirty="0"/>
              <a:t>Intensificar las trayectorias de los estudiantes en Prácticas del Lenguaje.</a:t>
            </a:r>
          </a:p>
          <a:p>
            <a:pPr lvl="0" fontAlgn="base"/>
            <a:endParaRPr lang="es-AR" sz="2400" dirty="0"/>
          </a:p>
          <a:p>
            <a:pPr lvl="0" fontAlgn="base"/>
            <a:r>
              <a:rPr lang="es-AR" sz="2400" dirty="0"/>
              <a:t>Intensificar las trayectorias de los estudiantes en Matemática.</a:t>
            </a:r>
          </a:p>
          <a:p>
            <a:pPr lvl="0" fontAlgn="base"/>
            <a:endParaRPr lang="es-AR" sz="2400" dirty="0"/>
          </a:p>
          <a:p>
            <a:pPr lvl="0" fontAlgn="base"/>
            <a:r>
              <a:rPr lang="es-AR" sz="2400" dirty="0"/>
              <a:t>Mejorar el clima escolar. </a:t>
            </a:r>
          </a:p>
          <a:p>
            <a:pPr lvl="0" fontAlgn="base"/>
            <a:endParaRPr lang="es-AR" sz="2400" dirty="0"/>
          </a:p>
          <a:p>
            <a:r>
              <a:rPr lang="es-ES" sz="2400" dirty="0"/>
              <a:t>Mejorar los indicadores de repitencia, deserción y graduación escolar</a:t>
            </a:r>
            <a:endParaRPr lang="es-AR" sz="2400" dirty="0"/>
          </a:p>
        </p:txBody>
      </p:sp>
      <p:sp>
        <p:nvSpPr>
          <p:cNvPr id="4" name="Rectángulo 3"/>
          <p:cNvSpPr/>
          <p:nvPr/>
        </p:nvSpPr>
        <p:spPr>
          <a:xfrm>
            <a:off x="-24027" y="-6769"/>
            <a:ext cx="2181944"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5" name="1 Título"/>
          <p:cNvSpPr txBox="1">
            <a:spLocks/>
          </p:cNvSpPr>
          <p:nvPr/>
        </p:nvSpPr>
        <p:spPr>
          <a:xfrm>
            <a:off x="-24027" y="1628799"/>
            <a:ext cx="2181944" cy="239353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AR" sz="3200" spc="-100" dirty="0">
                <a:solidFill>
                  <a:schemeClr val="bg1"/>
                </a:solidFill>
              </a:rPr>
              <a:t>Objetivos de la RED de Escuelas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72725" y="0"/>
            <a:ext cx="6514075" cy="6514803"/>
          </a:xfrm>
        </p:spPr>
        <p:txBody>
          <a:bodyPr>
            <a:normAutofit fontScale="77500" lnSpcReduction="20000"/>
          </a:bodyPr>
          <a:lstStyle/>
          <a:p>
            <a:endParaRPr lang="es-ES" dirty="0"/>
          </a:p>
          <a:p>
            <a:pPr algn="just">
              <a:buFont typeface="Arial" charset="0"/>
              <a:buChar char="•"/>
              <a:defRPr/>
            </a:pPr>
            <a:r>
              <a:rPr lang="es-AR" dirty="0"/>
              <a:t>Se entiende por </a:t>
            </a:r>
            <a:r>
              <a:rPr lang="es-AR" b="1" dirty="0"/>
              <a:t>“capacidades” </a:t>
            </a:r>
            <a:r>
              <a:rPr lang="es-AR" dirty="0"/>
              <a:t>la combinación de saberes, habilidades, valores y disposiciones que atraviesan transversalmente los contenidos disciplinares y las áreas de conocimiento. </a:t>
            </a:r>
          </a:p>
          <a:p>
            <a:pPr marL="0" indent="0" algn="just">
              <a:buFont typeface="Arial" charset="0"/>
              <a:buNone/>
              <a:defRPr/>
            </a:pPr>
            <a:endParaRPr lang="es-AR" dirty="0"/>
          </a:p>
          <a:p>
            <a:pPr algn="just">
              <a:buFont typeface="Arial" charset="0"/>
              <a:buChar char="•"/>
              <a:defRPr/>
            </a:pPr>
            <a:r>
              <a:rPr lang="es-AR" dirty="0"/>
              <a:t>Estas capacidades se desarrollan de modo </a:t>
            </a:r>
            <a:r>
              <a:rPr lang="es-AR" b="1" dirty="0"/>
              <a:t>continuo</a:t>
            </a:r>
            <a:r>
              <a:rPr lang="es-AR" dirty="0"/>
              <a:t> y </a:t>
            </a:r>
            <a:r>
              <a:rPr lang="es-AR" b="1" dirty="0"/>
              <a:t>gradual</a:t>
            </a:r>
            <a:r>
              <a:rPr lang="es-AR" dirty="0"/>
              <a:t>.</a:t>
            </a:r>
            <a:endParaRPr lang="es-ES" dirty="0"/>
          </a:p>
          <a:p>
            <a:pPr lvl="1">
              <a:lnSpc>
                <a:spcPct val="200000"/>
              </a:lnSpc>
            </a:pPr>
            <a:r>
              <a:rPr lang="es-ES" b="1" dirty="0"/>
              <a:t>Comunicación</a:t>
            </a:r>
          </a:p>
          <a:p>
            <a:pPr lvl="1">
              <a:lnSpc>
                <a:spcPct val="200000"/>
              </a:lnSpc>
            </a:pPr>
            <a:r>
              <a:rPr lang="es-ES" b="1" dirty="0"/>
              <a:t>Conciencia social</a:t>
            </a:r>
          </a:p>
          <a:p>
            <a:pPr lvl="1">
              <a:lnSpc>
                <a:spcPct val="200000"/>
              </a:lnSpc>
            </a:pPr>
            <a:r>
              <a:rPr lang="es-ES" b="1" dirty="0"/>
              <a:t>Pensamiento crítico</a:t>
            </a:r>
          </a:p>
          <a:p>
            <a:pPr lvl="1">
              <a:lnSpc>
                <a:spcPct val="200000"/>
              </a:lnSpc>
            </a:pPr>
            <a:r>
              <a:rPr lang="es-ES" b="1" dirty="0"/>
              <a:t>Autoconocimiento </a:t>
            </a:r>
          </a:p>
          <a:p>
            <a:pPr lvl="1">
              <a:lnSpc>
                <a:spcPct val="200000"/>
              </a:lnSpc>
            </a:pPr>
            <a:r>
              <a:rPr lang="es-ES" b="1" dirty="0"/>
              <a:t>Regulación emocional</a:t>
            </a:r>
            <a:endParaRPr lang="es-AR" b="1" dirty="0"/>
          </a:p>
        </p:txBody>
      </p:sp>
      <p:sp>
        <p:nvSpPr>
          <p:cNvPr id="4" name="Rectángulo 3"/>
          <p:cNvSpPr/>
          <p:nvPr/>
        </p:nvSpPr>
        <p:spPr>
          <a:xfrm>
            <a:off x="-38835" y="-12596"/>
            <a:ext cx="2181944"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5" name="1 Título"/>
          <p:cNvSpPr txBox="1">
            <a:spLocks/>
          </p:cNvSpPr>
          <p:nvPr/>
        </p:nvSpPr>
        <p:spPr>
          <a:xfrm>
            <a:off x="-24027" y="1628799"/>
            <a:ext cx="2181944" cy="239353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AR" sz="3200" spc="-100" dirty="0">
                <a:solidFill>
                  <a:schemeClr val="bg1"/>
                </a:solidFill>
              </a:rPr>
              <a:t>Capacidades</a:t>
            </a:r>
          </a:p>
          <a:p>
            <a:r>
              <a:rPr lang="es-AR" sz="3200" spc="-100" dirty="0">
                <a:solidFill>
                  <a:schemeClr val="bg1"/>
                </a:solidFill>
              </a:rPr>
              <a:t>que la Red </a:t>
            </a:r>
            <a:br>
              <a:rPr lang="es-AR" sz="3200" spc="-100" dirty="0">
                <a:solidFill>
                  <a:schemeClr val="bg1"/>
                </a:solidFill>
              </a:rPr>
            </a:br>
            <a:r>
              <a:rPr lang="es-AR" sz="3200" spc="-100" dirty="0">
                <a:solidFill>
                  <a:schemeClr val="bg1"/>
                </a:solidFill>
              </a:rPr>
              <a:t>propone incentivar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627782" y="1394038"/>
            <a:ext cx="6408712" cy="5256584"/>
          </a:xfrm>
        </p:spPr>
        <p:txBody>
          <a:bodyPr>
            <a:normAutofit/>
          </a:bodyPr>
          <a:lstStyle/>
          <a:p>
            <a:pPr marL="0" lvl="0" indent="0" algn="just" fontAlgn="base">
              <a:buNone/>
            </a:pPr>
            <a:r>
              <a:rPr lang="es-AR" sz="2400" dirty="0"/>
              <a:t>Comunicar es el proceso por el cual se recibe y se transmite una información. </a:t>
            </a:r>
          </a:p>
          <a:p>
            <a:pPr marL="0" lvl="0" indent="0" algn="just" fontAlgn="base">
              <a:buNone/>
            </a:pPr>
            <a:r>
              <a:rPr lang="es-AR" sz="2400" dirty="0"/>
              <a:t>Es la capacidad de recibir, elaborar, emitir y enviar información, ideas, opiniones y estados emocionales. </a:t>
            </a:r>
          </a:p>
          <a:p>
            <a:pPr marL="0" lvl="0" indent="0" algn="just" fontAlgn="base">
              <a:buNone/>
            </a:pPr>
            <a:endParaRPr lang="es-AR" sz="2400" dirty="0"/>
          </a:p>
          <a:p>
            <a:pPr marL="0" lvl="0" indent="0" algn="just" fontAlgn="base">
              <a:buNone/>
            </a:pPr>
            <a:r>
              <a:rPr lang="es-AR" sz="2400" dirty="0"/>
              <a:t>Es la habilidad para expresarse por medio del lenguaje verbal y no verbal. </a:t>
            </a:r>
          </a:p>
          <a:p>
            <a:pPr marL="0" lvl="0" indent="0" algn="just" fontAlgn="base">
              <a:buNone/>
            </a:pPr>
            <a:r>
              <a:rPr lang="es-AR" sz="2400" dirty="0"/>
              <a:t>Dentro del lenguaje verbal encontramos las capacidades de hablar, escuchar, leer y escribir. Dentro del lenguaje no verbal está el lenguaje corporal, el lenguaje gestual.</a:t>
            </a:r>
          </a:p>
          <a:p>
            <a:pPr marL="0" indent="0">
              <a:buNone/>
            </a:pPr>
            <a:endParaRPr lang="es-AR" sz="2400" dirty="0"/>
          </a:p>
          <a:p>
            <a:endParaRPr lang="es-AR" dirty="0"/>
          </a:p>
        </p:txBody>
      </p:sp>
      <p:sp>
        <p:nvSpPr>
          <p:cNvPr id="4" name="Rectángulo 3"/>
          <p:cNvSpPr/>
          <p:nvPr/>
        </p:nvSpPr>
        <p:spPr>
          <a:xfrm>
            <a:off x="-24027" y="-6769"/>
            <a:ext cx="2181944"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5" name="1 Título"/>
          <p:cNvSpPr txBox="1">
            <a:spLocks/>
          </p:cNvSpPr>
          <p:nvPr/>
        </p:nvSpPr>
        <p:spPr>
          <a:xfrm>
            <a:off x="-24027" y="1628799"/>
            <a:ext cx="2181944" cy="239353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AR" sz="3200" spc="-100" dirty="0">
                <a:solidFill>
                  <a:schemeClr val="bg1"/>
                </a:solidFill>
              </a:rPr>
              <a:t>Capacidades</a:t>
            </a:r>
          </a:p>
        </p:txBody>
      </p:sp>
      <p:sp>
        <p:nvSpPr>
          <p:cNvPr id="6" name="Rectángulo 5"/>
          <p:cNvSpPr/>
          <p:nvPr/>
        </p:nvSpPr>
        <p:spPr>
          <a:xfrm>
            <a:off x="2627782" y="481970"/>
            <a:ext cx="2808314" cy="64807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7" name="CuadroTexto 6"/>
          <p:cNvSpPr txBox="1"/>
          <p:nvPr/>
        </p:nvSpPr>
        <p:spPr>
          <a:xfrm>
            <a:off x="2771800" y="485218"/>
            <a:ext cx="4464494" cy="923330"/>
          </a:xfrm>
          <a:prstGeom prst="rect">
            <a:avLst/>
          </a:prstGeom>
          <a:noFill/>
        </p:spPr>
        <p:txBody>
          <a:bodyPr wrap="square" rtlCol="0">
            <a:spAutoFit/>
          </a:bodyPr>
          <a:lstStyle/>
          <a:p>
            <a:r>
              <a:rPr lang="es-AR" sz="3600" spc="-100" dirty="0">
                <a:solidFill>
                  <a:schemeClr val="bg1"/>
                </a:solidFill>
              </a:rPr>
              <a:t>Comunicación</a:t>
            </a:r>
          </a:p>
          <a:p>
            <a:endParaRPr lang="es-AR" dirty="0"/>
          </a:p>
        </p:txBody>
      </p:sp>
    </p:spTree>
    <p:extLst>
      <p:ext uri="{BB962C8B-B14F-4D97-AF65-F5344CB8AC3E}">
        <p14:creationId xmlns:p14="http://schemas.microsoft.com/office/powerpoint/2010/main" val="2460608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676963" y="404664"/>
            <a:ext cx="3623229" cy="64807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5" name="1 Título"/>
          <p:cNvSpPr>
            <a:spLocks noGrp="1"/>
          </p:cNvSpPr>
          <p:nvPr>
            <p:ph type="title"/>
          </p:nvPr>
        </p:nvSpPr>
        <p:spPr>
          <a:xfrm>
            <a:off x="1547664" y="328961"/>
            <a:ext cx="5976664" cy="778098"/>
          </a:xfrm>
        </p:spPr>
        <p:txBody>
          <a:bodyPr>
            <a:normAutofit/>
          </a:bodyPr>
          <a:lstStyle/>
          <a:p>
            <a:r>
              <a:rPr lang="es-AR" sz="3600" dirty="0">
                <a:solidFill>
                  <a:schemeClr val="bg1"/>
                </a:solidFill>
              </a:rPr>
              <a:t>Conciencia social</a:t>
            </a:r>
          </a:p>
        </p:txBody>
      </p:sp>
      <p:sp>
        <p:nvSpPr>
          <p:cNvPr id="6" name="Rectángulo 5"/>
          <p:cNvSpPr/>
          <p:nvPr/>
        </p:nvSpPr>
        <p:spPr>
          <a:xfrm>
            <a:off x="-24027" y="-6769"/>
            <a:ext cx="2181944"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7" name="1 Título"/>
          <p:cNvSpPr txBox="1">
            <a:spLocks/>
          </p:cNvSpPr>
          <p:nvPr/>
        </p:nvSpPr>
        <p:spPr>
          <a:xfrm>
            <a:off x="-24027" y="1628800"/>
            <a:ext cx="2181944" cy="239353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AR" sz="3200" spc="-100" dirty="0">
                <a:solidFill>
                  <a:schemeClr val="bg1"/>
                </a:solidFill>
              </a:rPr>
              <a:t>Capacidades</a:t>
            </a:r>
          </a:p>
        </p:txBody>
      </p:sp>
      <p:sp>
        <p:nvSpPr>
          <p:cNvPr id="8" name="CuadroTexto 7"/>
          <p:cNvSpPr txBox="1"/>
          <p:nvPr/>
        </p:nvSpPr>
        <p:spPr>
          <a:xfrm>
            <a:off x="2339753" y="1182762"/>
            <a:ext cx="6480720" cy="5632311"/>
          </a:xfrm>
          <a:prstGeom prst="rect">
            <a:avLst/>
          </a:prstGeom>
          <a:noFill/>
        </p:spPr>
        <p:txBody>
          <a:bodyPr wrap="square" rtlCol="0">
            <a:spAutoFit/>
          </a:bodyPr>
          <a:lstStyle/>
          <a:p>
            <a:pPr algn="just"/>
            <a:endParaRPr lang="es-AR" sz="2400" dirty="0"/>
          </a:p>
          <a:p>
            <a:pPr algn="just"/>
            <a:r>
              <a:rPr lang="es-AR" sz="2400" dirty="0"/>
              <a:t>La conciencia social es la capacidad para mantener buenas relaciones con otras personas. </a:t>
            </a:r>
          </a:p>
          <a:p>
            <a:pPr algn="just"/>
            <a:endParaRPr lang="es-AR" sz="2400" dirty="0"/>
          </a:p>
          <a:p>
            <a:pPr algn="just"/>
            <a:r>
              <a:rPr lang="es-AR" sz="2400" dirty="0"/>
              <a:t>Esto implica dominar las habilidades sociales básicas como el respeto, la cooperación, las actitudes prosociales, la aceptación de las ideas y opiniones de los demás, la búsqueda y ofrecimiento de ayuda y recursos y la apreciación de las diferencias, entre otras. </a:t>
            </a:r>
          </a:p>
          <a:p>
            <a:pPr algn="just"/>
            <a:endParaRPr lang="es-AR" sz="2400" dirty="0"/>
          </a:p>
          <a:p>
            <a:pPr algn="just"/>
            <a:r>
              <a:rPr lang="es-AR" sz="2400" dirty="0"/>
              <a:t>Es la capacidad de utilizar las habilidades de comunicación para interactuar de forma efectiva con los demás</a:t>
            </a:r>
          </a:p>
          <a:p>
            <a:pPr algn="just"/>
            <a:endParaRPr lang="es-AR" sz="2400" dirty="0"/>
          </a:p>
        </p:txBody>
      </p:sp>
    </p:spTree>
    <p:extLst>
      <p:ext uri="{BB962C8B-B14F-4D97-AF65-F5344CB8AC3E}">
        <p14:creationId xmlns:p14="http://schemas.microsoft.com/office/powerpoint/2010/main" val="1393769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627784" y="404664"/>
            <a:ext cx="3960440" cy="64807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5" name="1 Título"/>
          <p:cNvSpPr txBox="1">
            <a:spLocks/>
          </p:cNvSpPr>
          <p:nvPr/>
        </p:nvSpPr>
        <p:spPr>
          <a:xfrm>
            <a:off x="2647927" y="339651"/>
            <a:ext cx="4248472" cy="77809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AR" sz="3600">
                <a:solidFill>
                  <a:schemeClr val="bg1"/>
                </a:solidFill>
              </a:rPr>
              <a:t>Pensamiento crítico</a:t>
            </a:r>
            <a:endParaRPr lang="es-AR" sz="3600" dirty="0">
              <a:solidFill>
                <a:schemeClr val="bg1"/>
              </a:solidFill>
            </a:endParaRPr>
          </a:p>
        </p:txBody>
      </p:sp>
      <p:sp>
        <p:nvSpPr>
          <p:cNvPr id="6" name="Rectángulo 5"/>
          <p:cNvSpPr/>
          <p:nvPr/>
        </p:nvSpPr>
        <p:spPr>
          <a:xfrm>
            <a:off x="-24027" y="-6769"/>
            <a:ext cx="2181944"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7" name="1 Título"/>
          <p:cNvSpPr txBox="1">
            <a:spLocks/>
          </p:cNvSpPr>
          <p:nvPr/>
        </p:nvSpPr>
        <p:spPr>
          <a:xfrm>
            <a:off x="-24027" y="1600199"/>
            <a:ext cx="2181944" cy="242213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AR" sz="3200" spc="-100" dirty="0">
                <a:solidFill>
                  <a:schemeClr val="bg1"/>
                </a:solidFill>
              </a:rPr>
              <a:t>Capacidades</a:t>
            </a:r>
          </a:p>
        </p:txBody>
      </p:sp>
      <p:sp>
        <p:nvSpPr>
          <p:cNvPr id="8" name="CuadroTexto 7"/>
          <p:cNvSpPr txBox="1"/>
          <p:nvPr/>
        </p:nvSpPr>
        <p:spPr>
          <a:xfrm>
            <a:off x="2339753" y="1182763"/>
            <a:ext cx="6120680" cy="5632311"/>
          </a:xfrm>
          <a:prstGeom prst="rect">
            <a:avLst/>
          </a:prstGeom>
          <a:noFill/>
        </p:spPr>
        <p:txBody>
          <a:bodyPr wrap="square" rtlCol="0">
            <a:spAutoFit/>
          </a:bodyPr>
          <a:lstStyle/>
          <a:p>
            <a:pPr algn="just"/>
            <a:r>
              <a:rPr lang="es-AR" sz="2400" dirty="0"/>
              <a:t>Llamamos pensamiento crítico al proceso cognitivo, racional y reflexivo. </a:t>
            </a:r>
          </a:p>
          <a:p>
            <a:pPr algn="just"/>
            <a:r>
              <a:rPr lang="es-AR" sz="2400" dirty="0"/>
              <a:t>Es la capacidad de adoptar una postura propia y fundada respecto de una problemática o situación determinada relevante a nivel personal y/o social. </a:t>
            </a:r>
          </a:p>
          <a:p>
            <a:pPr algn="just"/>
            <a:endParaRPr lang="es-AR" sz="2400" dirty="0"/>
          </a:p>
          <a:p>
            <a:pPr algn="just"/>
            <a:r>
              <a:rPr lang="es-AR" sz="2400" dirty="0"/>
              <a:t>Supone analizar e interpretar datos, evidencias y argumentos para construir juicios razonados y tomar decisiones consecuentes. También implica valorar la diversidad, atender y respetar las posiciones de otros, reconociendo sus argumentos. Se vincula con la apertura a lo diferente, comunicación y la creatividad, entre otros</a:t>
            </a:r>
          </a:p>
        </p:txBody>
      </p:sp>
    </p:spTree>
    <p:extLst>
      <p:ext uri="{BB962C8B-B14F-4D97-AF65-F5344CB8AC3E}">
        <p14:creationId xmlns:p14="http://schemas.microsoft.com/office/powerpoint/2010/main" val="398816856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711</TotalTime>
  <Words>2337</Words>
  <Application>Microsoft Office PowerPoint</Application>
  <PresentationFormat>Presentación en pantalla (4:3)</PresentationFormat>
  <Paragraphs>369</Paragraphs>
  <Slides>39</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39</vt:i4>
      </vt:variant>
    </vt:vector>
  </HeadingPairs>
  <TitlesOfParts>
    <vt:vector size="44" baseType="lpstr">
      <vt:lpstr>Arial</vt:lpstr>
      <vt:lpstr>Calibri</vt:lpstr>
      <vt:lpstr>Times New Roman</vt:lpstr>
      <vt:lpstr>Wingdings</vt:lpstr>
      <vt:lpstr>Tema de Office</vt:lpstr>
      <vt:lpstr>Red de Escuelas de Aprendizaje</vt:lpstr>
      <vt:lpstr>Presentación de PowerPoint</vt:lpstr>
      <vt:lpstr>Presentación General</vt:lpstr>
      <vt:lpstr>Presentación de PowerPoint</vt:lpstr>
      <vt:lpstr>Presentación de PowerPoint</vt:lpstr>
      <vt:lpstr>Presentación de PowerPoint</vt:lpstr>
      <vt:lpstr>Presentación de PowerPoint</vt:lpstr>
      <vt:lpstr>Conciencia social</vt:lpstr>
      <vt:lpstr>Presentación de PowerPoint</vt:lpstr>
      <vt:lpstr>Autoconocimiento</vt:lpstr>
      <vt:lpstr>Presentación de PowerPoint</vt:lpstr>
      <vt:lpstr>Conciencia social</vt:lpstr>
      <vt:lpstr>Pensamiento crítico</vt:lpstr>
      <vt:lpstr>Autoconocimiento</vt:lpstr>
      <vt:lpstr>Regulación emocional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Escuelas de Aprendizaje</dc:title>
  <dc:creator>A</dc:creator>
  <cp:lastModifiedBy>roxy celeste dib</cp:lastModifiedBy>
  <cp:revision>68</cp:revision>
  <dcterms:created xsi:type="dcterms:W3CDTF">2018-04-01T23:17:00Z</dcterms:created>
  <dcterms:modified xsi:type="dcterms:W3CDTF">2018-12-11T16:12:44Z</dcterms:modified>
</cp:coreProperties>
</file>